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8" r:id="rId3"/>
    <p:sldId id="259" r:id="rId4"/>
    <p:sldId id="256" r:id="rId5"/>
    <p:sldId id="270" r:id="rId6"/>
    <p:sldId id="271" r:id="rId7"/>
    <p:sldId id="272" r:id="rId8"/>
    <p:sldId id="273" r:id="rId9"/>
    <p:sldId id="274" r:id="rId10"/>
    <p:sldId id="275" r:id="rId11"/>
    <p:sldId id="260" r:id="rId12"/>
    <p:sldId id="261" r:id="rId13"/>
    <p:sldId id="27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4D975-7668-4FA7-AC51-B375A62019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A4B7F8-05E7-4FC2-B674-621F9B518B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958DA18-3FF7-4289-B3E3-DC40ED9DA0BB}"/>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5" name="Segnaposto piè di pagina 4">
            <a:extLst>
              <a:ext uri="{FF2B5EF4-FFF2-40B4-BE49-F238E27FC236}">
                <a16:creationId xmlns:a16="http://schemas.microsoft.com/office/drawing/2014/main" id="{09ABFA8B-EF70-45A6-AA10-162C13A4A8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ED0314-10B6-41C3-827A-A84278FB9366}"/>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415765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79B0A-7FDC-4F75-ABC7-ACEB24E7EFD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192BBC-1496-4532-AA15-86BAE5E1E0C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CD64DB-C865-4016-86AA-E3368E5EC258}"/>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5" name="Segnaposto piè di pagina 4">
            <a:extLst>
              <a:ext uri="{FF2B5EF4-FFF2-40B4-BE49-F238E27FC236}">
                <a16:creationId xmlns:a16="http://schemas.microsoft.com/office/drawing/2014/main" id="{0F2415A3-80CA-4600-9389-0609A0CD8A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F40589-96C4-4673-9531-3DB031461E78}"/>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325811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07EFC21-AC31-4568-BBFD-EC84F1F1D69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A82DB5-8E66-4E76-9E55-DD1B470603D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FCBDA2-7CDC-46C6-A33D-432B51F1B600}"/>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5" name="Segnaposto piè di pagina 4">
            <a:extLst>
              <a:ext uri="{FF2B5EF4-FFF2-40B4-BE49-F238E27FC236}">
                <a16:creationId xmlns:a16="http://schemas.microsoft.com/office/drawing/2014/main" id="{820FC9FC-D534-4F36-87C2-7C2C32B54F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58989A-2202-4C10-BD11-88ACA96377D4}"/>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207686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E5034-0ED4-4C0B-A417-A87F90DB49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8D67039-CC7A-47D3-8CC3-D9907444B40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AF248A-6E19-48A4-946F-8D40503EB32A}"/>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5" name="Segnaposto piè di pagina 4">
            <a:extLst>
              <a:ext uri="{FF2B5EF4-FFF2-40B4-BE49-F238E27FC236}">
                <a16:creationId xmlns:a16="http://schemas.microsoft.com/office/drawing/2014/main" id="{85CB1845-9528-47BC-BDDF-A8FC3742A6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4B2148-87C0-4D7D-A90E-52143120F34D}"/>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296375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520277-85B6-4D18-B78B-48663D68122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80F581D-47A1-44D6-9C51-9A2A2F792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127040-271B-4946-85EF-5218BB04FC50}"/>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5" name="Segnaposto piè di pagina 4">
            <a:extLst>
              <a:ext uri="{FF2B5EF4-FFF2-40B4-BE49-F238E27FC236}">
                <a16:creationId xmlns:a16="http://schemas.microsoft.com/office/drawing/2014/main" id="{4169E2F4-A100-436D-BC57-8D96AD190C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BD6EDD-762B-4AF6-AD0D-6F136EDEE501}"/>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230326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AC57F-9F24-44ED-A024-DFE1F32B75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6CC832-D285-4C77-A648-A430926975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FE9ECF-0F8A-48EC-85EB-5A8E224D319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C12C5AD-01A3-4D24-AD8F-ACDD86B5A04C}"/>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6" name="Segnaposto piè di pagina 5">
            <a:extLst>
              <a:ext uri="{FF2B5EF4-FFF2-40B4-BE49-F238E27FC236}">
                <a16:creationId xmlns:a16="http://schemas.microsoft.com/office/drawing/2014/main" id="{57F528B3-862F-4617-AED4-395F7FDA419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549A54B-0399-46FB-8819-09D5D6565B01}"/>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230819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CA7FA6-20D1-4512-8F98-5176F4480AB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5D635F-F1A1-496A-BB23-73E0A26B9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EB92F82-740A-4BE4-90CD-6A393FDC577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4EA0C7C-1C60-41D6-A844-7A6B87A37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4CB0ABF-95C7-429D-9CD6-3452C209BAD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3570F4-95BC-484A-9381-1F7996B6E5AB}"/>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8" name="Segnaposto piè di pagina 7">
            <a:extLst>
              <a:ext uri="{FF2B5EF4-FFF2-40B4-BE49-F238E27FC236}">
                <a16:creationId xmlns:a16="http://schemas.microsoft.com/office/drawing/2014/main" id="{C5EE0FE6-2F9C-4EF0-B31D-5C714461ED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D5A51DB-B538-4788-B6E5-7C85E147AF3B}"/>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31313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7AE5A-53BC-44C1-8F59-745E185856C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C351377-C8B4-454E-906A-0F1FAD0190CE}"/>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4" name="Segnaposto piè di pagina 3">
            <a:extLst>
              <a:ext uri="{FF2B5EF4-FFF2-40B4-BE49-F238E27FC236}">
                <a16:creationId xmlns:a16="http://schemas.microsoft.com/office/drawing/2014/main" id="{40A5D8B5-FB96-43FD-8EF5-3BA7A4FBF1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AB86285-5879-4DDF-8BBF-AC08A101FC4A}"/>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53750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D549298-AD19-4A3D-92EF-795280EEF359}"/>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3" name="Segnaposto piè di pagina 2">
            <a:extLst>
              <a:ext uri="{FF2B5EF4-FFF2-40B4-BE49-F238E27FC236}">
                <a16:creationId xmlns:a16="http://schemas.microsoft.com/office/drawing/2014/main" id="{638130C9-F927-4EF3-8471-06287CFA2D6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1DC5B61-176E-48C2-9FBE-6843F3D41D73}"/>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1933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726384-341F-42EE-A399-0E1FE24971B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5A16BD-DAA0-425D-9050-877C536FC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5239DF1-3CD9-4467-A8C7-9D65BB9EC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8550F0-D8B8-4EA1-98B6-6B00FF9D0CFE}"/>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6" name="Segnaposto piè di pagina 5">
            <a:extLst>
              <a:ext uri="{FF2B5EF4-FFF2-40B4-BE49-F238E27FC236}">
                <a16:creationId xmlns:a16="http://schemas.microsoft.com/office/drawing/2014/main" id="{967E50CC-8980-4C15-8EE4-A3BC170EDD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796C16-4322-44E0-8687-4621319A12E8}"/>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241874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98C7A4-363B-4A85-94D1-0FD3BC6353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E427210-B6DE-494C-AEE5-CE1F0B0BE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5C18CAE-56C3-494E-AD49-CBBF687CF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1A96BCA-9E22-4DD7-A20C-CFC353537595}"/>
              </a:ext>
            </a:extLst>
          </p:cNvPr>
          <p:cNvSpPr>
            <a:spLocks noGrp="1"/>
          </p:cNvSpPr>
          <p:nvPr>
            <p:ph type="dt" sz="half" idx="10"/>
          </p:nvPr>
        </p:nvSpPr>
        <p:spPr/>
        <p:txBody>
          <a:bodyPr/>
          <a:lstStyle/>
          <a:p>
            <a:fld id="{6726473E-2859-47E6-848E-C99E181F763A}" type="datetimeFigureOut">
              <a:rPr lang="it-IT" smtClean="0"/>
              <a:t>13/04/2020</a:t>
            </a:fld>
            <a:endParaRPr lang="it-IT"/>
          </a:p>
        </p:txBody>
      </p:sp>
      <p:sp>
        <p:nvSpPr>
          <p:cNvPr id="6" name="Segnaposto piè di pagina 5">
            <a:extLst>
              <a:ext uri="{FF2B5EF4-FFF2-40B4-BE49-F238E27FC236}">
                <a16:creationId xmlns:a16="http://schemas.microsoft.com/office/drawing/2014/main" id="{185E19A9-BF25-46A1-B0EC-123BA77E63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D11D56-0483-43E4-B34C-24D739AF5F0F}"/>
              </a:ext>
            </a:extLst>
          </p:cNvPr>
          <p:cNvSpPr>
            <a:spLocks noGrp="1"/>
          </p:cNvSpPr>
          <p:nvPr>
            <p:ph type="sldNum" sz="quarter" idx="12"/>
          </p:nvPr>
        </p:nvSpPr>
        <p:spPr/>
        <p:txBody>
          <a:bodyPr/>
          <a:lstStyle/>
          <a:p>
            <a:fld id="{B4314B8C-A2A8-4768-A0CC-05924C4FC9EC}" type="slidenum">
              <a:rPr lang="it-IT" smtClean="0"/>
              <a:t>‹N›</a:t>
            </a:fld>
            <a:endParaRPr lang="it-IT"/>
          </a:p>
        </p:txBody>
      </p:sp>
    </p:spTree>
    <p:extLst>
      <p:ext uri="{BB962C8B-B14F-4D97-AF65-F5344CB8AC3E}">
        <p14:creationId xmlns:p14="http://schemas.microsoft.com/office/powerpoint/2010/main" val="284193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FDE499-D2B9-4CA9-9383-A9B5E3DD5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7DFA9A-70E9-4157-839C-EF7466BFC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564075-0BD9-422C-8612-CA0DD0C12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6473E-2859-47E6-848E-C99E181F763A}" type="datetimeFigureOut">
              <a:rPr lang="it-IT" smtClean="0"/>
              <a:t>13/04/2020</a:t>
            </a:fld>
            <a:endParaRPr lang="it-IT"/>
          </a:p>
        </p:txBody>
      </p:sp>
      <p:sp>
        <p:nvSpPr>
          <p:cNvPr id="5" name="Segnaposto piè di pagina 4">
            <a:extLst>
              <a:ext uri="{FF2B5EF4-FFF2-40B4-BE49-F238E27FC236}">
                <a16:creationId xmlns:a16="http://schemas.microsoft.com/office/drawing/2014/main" id="{C6397A1E-104B-4C94-9DD7-8C44E9C5E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C03A2A5-6A90-4698-912E-6EFEC0903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14B8C-A2A8-4768-A0CC-05924C4FC9EC}" type="slidenum">
              <a:rPr lang="it-IT" smtClean="0"/>
              <a:t>‹N›</a:t>
            </a:fld>
            <a:endParaRPr lang="it-IT"/>
          </a:p>
        </p:txBody>
      </p:sp>
    </p:spTree>
    <p:extLst>
      <p:ext uri="{BB962C8B-B14F-4D97-AF65-F5344CB8AC3E}">
        <p14:creationId xmlns:p14="http://schemas.microsoft.com/office/powerpoint/2010/main" val="66486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isultati immagini per trittico bos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89" y="1590262"/>
            <a:ext cx="10502825" cy="347206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838200" y="5201478"/>
            <a:ext cx="10637213" cy="1261884"/>
          </a:xfrm>
          <a:prstGeom prst="rect">
            <a:avLst/>
          </a:prstGeom>
        </p:spPr>
        <p:txBody>
          <a:bodyPr wrap="square">
            <a:spAutoFit/>
          </a:bodyPr>
          <a:lstStyle/>
          <a:p>
            <a:pPr algn="ctr"/>
            <a:r>
              <a:rPr lang="it-IT" sz="4000" dirty="0">
                <a:latin typeface="Comic Sans MS" panose="030F0702030302020204" pitchFamily="66" charset="0"/>
              </a:rPr>
              <a:t>ECOSOFIA</a:t>
            </a:r>
          </a:p>
          <a:p>
            <a:r>
              <a:rPr lang="it-IT" sz="3600" dirty="0">
                <a:latin typeface="Comic Sans MS" panose="030F0702030302020204" pitchFamily="66" charset="0"/>
              </a:rPr>
              <a:t>saggezza ed educazione per la cura della Terra</a:t>
            </a:r>
          </a:p>
        </p:txBody>
      </p:sp>
      <p:sp>
        <p:nvSpPr>
          <p:cNvPr id="7" name="Segnaposto numero diapositiva 6"/>
          <p:cNvSpPr>
            <a:spLocks noGrp="1"/>
          </p:cNvSpPr>
          <p:nvPr>
            <p:ph type="sldNum" sz="quarter" idx="12"/>
          </p:nvPr>
        </p:nvSpPr>
        <p:spPr/>
        <p:txBody>
          <a:bodyPr/>
          <a:lstStyle/>
          <a:p>
            <a:fld id="{C44F7DBE-1F38-4EB5-B6F8-F0677C2E916A}" type="slidenum">
              <a:rPr lang="it-IT" smtClean="0"/>
              <a:t>1</a:t>
            </a:fld>
            <a:endParaRPr lang="it-IT" dirty="0"/>
          </a:p>
        </p:txBody>
      </p:sp>
      <p:pic>
        <p:nvPicPr>
          <p:cNvPr id="5" name="Immagine 4">
            <a:extLst>
              <a:ext uri="{FF2B5EF4-FFF2-40B4-BE49-F238E27FC236}">
                <a16:creationId xmlns:a16="http://schemas.microsoft.com/office/drawing/2014/main" id="{21F29C03-CD03-4E39-B2BE-20E73E97C7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 y="528187"/>
            <a:ext cx="955272" cy="95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38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1BF5B4-87A8-4349-B2CD-DD5DEEC98EAA}"/>
              </a:ext>
            </a:extLst>
          </p:cNvPr>
          <p:cNvSpPr>
            <a:spLocks noGrp="1"/>
          </p:cNvSpPr>
          <p:nvPr>
            <p:ph type="ctrTitle"/>
          </p:nvPr>
        </p:nvSpPr>
        <p:spPr>
          <a:xfrm>
            <a:off x="1524000" y="583097"/>
            <a:ext cx="9144000" cy="715616"/>
          </a:xfrm>
        </p:spPr>
        <p:txBody>
          <a:bodyPr>
            <a:normAutofit fontScale="90000"/>
          </a:bodyPr>
          <a:lstStyle/>
          <a:p>
            <a:r>
              <a:rPr lang="it-IT" sz="2800" dirty="0"/>
              <a:t>LA NATURA SI PRENDE LA RIVINCITA</a:t>
            </a:r>
            <a:br>
              <a:rPr lang="it-IT" sz="2800" dirty="0"/>
            </a:br>
            <a:r>
              <a:rPr lang="it-IT" sz="2800" dirty="0"/>
              <a:t>nel MONDO</a:t>
            </a:r>
          </a:p>
        </p:txBody>
      </p:sp>
      <p:sp>
        <p:nvSpPr>
          <p:cNvPr id="3" name="Sottotitolo 2">
            <a:extLst>
              <a:ext uri="{FF2B5EF4-FFF2-40B4-BE49-F238E27FC236}">
                <a16:creationId xmlns:a16="http://schemas.microsoft.com/office/drawing/2014/main" id="{6E204C2B-1C9D-4CA5-97BC-F3F6F4C9DFA4}"/>
              </a:ext>
            </a:extLst>
          </p:cNvPr>
          <p:cNvSpPr>
            <a:spLocks noGrp="1"/>
          </p:cNvSpPr>
          <p:nvPr>
            <p:ph type="subTitle" idx="1"/>
          </p:nvPr>
        </p:nvSpPr>
        <p:spPr>
          <a:xfrm>
            <a:off x="848139" y="1298712"/>
            <a:ext cx="10429461" cy="5418075"/>
          </a:xfrm>
        </p:spPr>
        <p:txBody>
          <a:bodyPr/>
          <a:lstStyle/>
          <a:p>
            <a:endParaRPr lang="it-IT" dirty="0"/>
          </a:p>
        </p:txBody>
      </p:sp>
      <p:pic>
        <p:nvPicPr>
          <p:cNvPr id="4" name="Immagine 3">
            <a:extLst>
              <a:ext uri="{FF2B5EF4-FFF2-40B4-BE49-F238E27FC236}">
                <a16:creationId xmlns:a16="http://schemas.microsoft.com/office/drawing/2014/main" id="{774B8D46-2F18-40F3-99C4-F617AF472D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8139" y="1298713"/>
            <a:ext cx="3317875" cy="2076450"/>
          </a:xfrm>
          <a:prstGeom prst="rect">
            <a:avLst/>
          </a:prstGeom>
          <a:noFill/>
          <a:ln>
            <a:noFill/>
          </a:ln>
        </p:spPr>
      </p:pic>
      <p:sp>
        <p:nvSpPr>
          <p:cNvPr id="5" name="CasellaDiTesto 4">
            <a:extLst>
              <a:ext uri="{FF2B5EF4-FFF2-40B4-BE49-F238E27FC236}">
                <a16:creationId xmlns:a16="http://schemas.microsoft.com/office/drawing/2014/main" id="{9114B610-2F55-44D3-BEAC-9E6EC941D39C}"/>
              </a:ext>
            </a:extLst>
          </p:cNvPr>
          <p:cNvSpPr txBox="1"/>
          <p:nvPr/>
        </p:nvSpPr>
        <p:spPr>
          <a:xfrm>
            <a:off x="848140" y="3375164"/>
            <a:ext cx="3432312" cy="800219"/>
          </a:xfrm>
          <a:prstGeom prst="rect">
            <a:avLst/>
          </a:prstGeom>
          <a:noFill/>
        </p:spPr>
        <p:txBody>
          <a:bodyPr wrap="square" rtlCol="0">
            <a:spAutoFit/>
          </a:bodyPr>
          <a:lstStyle/>
          <a:p>
            <a:r>
              <a:rPr lang="it-IT" sz="1400" dirty="0"/>
              <a:t>CERVO DAL PARCO NATURALE IN CITTA’ </a:t>
            </a:r>
          </a:p>
          <a:p>
            <a:r>
              <a:rPr lang="it-IT" sz="1400" dirty="0"/>
              <a:t>                 NARA - GIAPPONE</a:t>
            </a:r>
          </a:p>
          <a:p>
            <a:endParaRPr lang="it-IT" dirty="0"/>
          </a:p>
        </p:txBody>
      </p:sp>
      <p:pic>
        <p:nvPicPr>
          <p:cNvPr id="6" name="Immagine 5">
            <a:extLst>
              <a:ext uri="{FF2B5EF4-FFF2-40B4-BE49-F238E27FC236}">
                <a16:creationId xmlns:a16="http://schemas.microsoft.com/office/drawing/2014/main" id="{31F666E9-E39B-4E21-9CD3-A1BF6573FA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50578" y="1298712"/>
            <a:ext cx="3660971" cy="2080591"/>
          </a:xfrm>
          <a:prstGeom prst="rect">
            <a:avLst/>
          </a:prstGeom>
          <a:noFill/>
          <a:ln>
            <a:noFill/>
          </a:ln>
        </p:spPr>
      </p:pic>
      <p:sp>
        <p:nvSpPr>
          <p:cNvPr id="7" name="CasellaDiTesto 6">
            <a:extLst>
              <a:ext uri="{FF2B5EF4-FFF2-40B4-BE49-F238E27FC236}">
                <a16:creationId xmlns:a16="http://schemas.microsoft.com/office/drawing/2014/main" id="{7FA269FF-93A0-4672-9F81-80710FF9716E}"/>
              </a:ext>
            </a:extLst>
          </p:cNvPr>
          <p:cNvSpPr txBox="1"/>
          <p:nvPr/>
        </p:nvSpPr>
        <p:spPr>
          <a:xfrm>
            <a:off x="4166013" y="3375164"/>
            <a:ext cx="3825821" cy="800219"/>
          </a:xfrm>
          <a:prstGeom prst="rect">
            <a:avLst/>
          </a:prstGeom>
          <a:noFill/>
        </p:spPr>
        <p:txBody>
          <a:bodyPr wrap="square" rtlCol="0">
            <a:spAutoFit/>
          </a:bodyPr>
          <a:lstStyle/>
          <a:p>
            <a:r>
              <a:rPr lang="it-IT" sz="1400" dirty="0"/>
              <a:t>CAPRE DI MONTAGNA NELLA CITTA’ BALNEARE DI LLAANDUDNO  - GALLES (U.K.)</a:t>
            </a:r>
          </a:p>
          <a:p>
            <a:endParaRPr lang="it-IT" dirty="0"/>
          </a:p>
        </p:txBody>
      </p:sp>
      <p:pic>
        <p:nvPicPr>
          <p:cNvPr id="10" name="Immagine 9">
            <a:extLst>
              <a:ext uri="{FF2B5EF4-FFF2-40B4-BE49-F238E27FC236}">
                <a16:creationId xmlns:a16="http://schemas.microsoft.com/office/drawing/2014/main" id="{76F929FB-14B1-4AA0-A0A0-88B76A98449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91834" y="1298713"/>
            <a:ext cx="3205480" cy="2076450"/>
          </a:xfrm>
          <a:prstGeom prst="rect">
            <a:avLst/>
          </a:prstGeom>
          <a:noFill/>
          <a:ln>
            <a:noFill/>
          </a:ln>
        </p:spPr>
      </p:pic>
      <p:sp>
        <p:nvSpPr>
          <p:cNvPr id="11" name="CasellaDiTesto 10">
            <a:extLst>
              <a:ext uri="{FF2B5EF4-FFF2-40B4-BE49-F238E27FC236}">
                <a16:creationId xmlns:a16="http://schemas.microsoft.com/office/drawing/2014/main" id="{57B0DB4C-22CA-41A3-8BBE-086A0DB467D2}"/>
              </a:ext>
            </a:extLst>
          </p:cNvPr>
          <p:cNvSpPr txBox="1"/>
          <p:nvPr/>
        </p:nvSpPr>
        <p:spPr>
          <a:xfrm>
            <a:off x="7977809" y="3432313"/>
            <a:ext cx="3219506" cy="523220"/>
          </a:xfrm>
          <a:prstGeom prst="rect">
            <a:avLst/>
          </a:prstGeom>
          <a:noFill/>
        </p:spPr>
        <p:txBody>
          <a:bodyPr wrap="square" rtlCol="0">
            <a:spAutoFit/>
          </a:bodyPr>
          <a:lstStyle/>
          <a:p>
            <a:r>
              <a:rPr lang="it-IT" sz="1400" dirty="0"/>
              <a:t>   UN PUMA DALLE MONTAGNE IN CITTA’ </a:t>
            </a:r>
          </a:p>
          <a:p>
            <a:r>
              <a:rPr lang="it-IT" sz="1400" dirty="0"/>
              <a:t>                       SANTIAGO CILE</a:t>
            </a:r>
          </a:p>
        </p:txBody>
      </p:sp>
      <p:pic>
        <p:nvPicPr>
          <p:cNvPr id="12" name="Immagine 11">
            <a:extLst>
              <a:ext uri="{FF2B5EF4-FFF2-40B4-BE49-F238E27FC236}">
                <a16:creationId xmlns:a16="http://schemas.microsoft.com/office/drawing/2014/main" id="{EB5FC18B-EAAC-4012-8258-07908E0D54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8138" y="3889604"/>
            <a:ext cx="3317875" cy="2076450"/>
          </a:xfrm>
          <a:prstGeom prst="rect">
            <a:avLst/>
          </a:prstGeom>
          <a:noFill/>
          <a:ln>
            <a:noFill/>
          </a:ln>
        </p:spPr>
      </p:pic>
      <p:sp>
        <p:nvSpPr>
          <p:cNvPr id="14" name="CasellaDiTesto 13">
            <a:extLst>
              <a:ext uri="{FF2B5EF4-FFF2-40B4-BE49-F238E27FC236}">
                <a16:creationId xmlns:a16="http://schemas.microsoft.com/office/drawing/2014/main" id="{8A51E6AA-5100-4630-941B-C0ECB36193C9}"/>
              </a:ext>
            </a:extLst>
          </p:cNvPr>
          <p:cNvSpPr txBox="1"/>
          <p:nvPr/>
        </p:nvSpPr>
        <p:spPr>
          <a:xfrm>
            <a:off x="848138" y="5978125"/>
            <a:ext cx="3503406" cy="523220"/>
          </a:xfrm>
          <a:prstGeom prst="rect">
            <a:avLst/>
          </a:prstGeom>
          <a:noFill/>
        </p:spPr>
        <p:txBody>
          <a:bodyPr wrap="square" rtlCol="0">
            <a:spAutoFit/>
          </a:bodyPr>
          <a:lstStyle/>
          <a:p>
            <a:r>
              <a:rPr lang="it-IT" sz="1400" dirty="0"/>
              <a:t>        UN PAVONE NELLA CITTA’ DI DUBAI</a:t>
            </a:r>
          </a:p>
          <a:p>
            <a:r>
              <a:rPr lang="it-IT" sz="1400" dirty="0"/>
              <a:t>                        EMIRATI ARABI</a:t>
            </a:r>
          </a:p>
        </p:txBody>
      </p:sp>
      <p:pic>
        <p:nvPicPr>
          <p:cNvPr id="15" name="Immagine 14" descr="Coronavirus, dalle capre ai delfini o ai cervi: gli animali si avventurano per le città deserte">
            <a:extLst>
              <a:ext uri="{FF2B5EF4-FFF2-40B4-BE49-F238E27FC236}">
                <a16:creationId xmlns:a16="http://schemas.microsoft.com/office/drawing/2014/main" id="{FC9B9FBA-2E12-4F7A-9268-E56C87A59A6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80452" y="3900028"/>
            <a:ext cx="3631097" cy="2066025"/>
          </a:xfrm>
          <a:prstGeom prst="rect">
            <a:avLst/>
          </a:prstGeom>
          <a:noFill/>
          <a:ln>
            <a:noFill/>
          </a:ln>
        </p:spPr>
      </p:pic>
      <p:sp>
        <p:nvSpPr>
          <p:cNvPr id="16" name="CasellaDiTesto 15">
            <a:extLst>
              <a:ext uri="{FF2B5EF4-FFF2-40B4-BE49-F238E27FC236}">
                <a16:creationId xmlns:a16="http://schemas.microsoft.com/office/drawing/2014/main" id="{C4AC67FE-65E8-4173-8C1B-69744B8EC694}"/>
              </a:ext>
            </a:extLst>
          </p:cNvPr>
          <p:cNvSpPr txBox="1"/>
          <p:nvPr/>
        </p:nvSpPr>
        <p:spPr>
          <a:xfrm>
            <a:off x="4280451" y="5978124"/>
            <a:ext cx="3631097" cy="738664"/>
          </a:xfrm>
          <a:prstGeom prst="rect">
            <a:avLst/>
          </a:prstGeom>
          <a:noFill/>
        </p:spPr>
        <p:txBody>
          <a:bodyPr wrap="square" rtlCol="0">
            <a:spAutoFit/>
          </a:bodyPr>
          <a:lstStyle/>
          <a:p>
            <a:r>
              <a:rPr lang="it-IT" sz="1400" dirty="0"/>
              <a:t>GUARDIE VETERINARIE DANNO DA MANGIARE AI MACACHI, AFFAMATI AL TEMPIO  SENZA TURISTI KATMANDU  NEPAL</a:t>
            </a:r>
          </a:p>
        </p:txBody>
      </p:sp>
      <p:pic>
        <p:nvPicPr>
          <p:cNvPr id="17" name="Immagine 16" descr="La foto degli elefanti postata sui social">
            <a:extLst>
              <a:ext uri="{FF2B5EF4-FFF2-40B4-BE49-F238E27FC236}">
                <a16:creationId xmlns:a16="http://schemas.microsoft.com/office/drawing/2014/main" id="{F2AF0E2E-2CE8-4318-95FB-C6E785DE6A1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991835" y="3889604"/>
            <a:ext cx="3285766" cy="2076449"/>
          </a:xfrm>
          <a:prstGeom prst="rect">
            <a:avLst/>
          </a:prstGeom>
          <a:noFill/>
          <a:ln>
            <a:noFill/>
          </a:ln>
        </p:spPr>
      </p:pic>
      <p:sp>
        <p:nvSpPr>
          <p:cNvPr id="18" name="CasellaDiTesto 17">
            <a:extLst>
              <a:ext uri="{FF2B5EF4-FFF2-40B4-BE49-F238E27FC236}">
                <a16:creationId xmlns:a16="http://schemas.microsoft.com/office/drawing/2014/main" id="{2C62DE74-6513-4867-8473-90CDDCBA617B}"/>
              </a:ext>
            </a:extLst>
          </p:cNvPr>
          <p:cNvSpPr txBox="1"/>
          <p:nvPr/>
        </p:nvSpPr>
        <p:spPr>
          <a:xfrm>
            <a:off x="7911549" y="5978124"/>
            <a:ext cx="3432312" cy="738664"/>
          </a:xfrm>
          <a:prstGeom prst="rect">
            <a:avLst/>
          </a:prstGeom>
          <a:noFill/>
        </p:spPr>
        <p:txBody>
          <a:bodyPr wrap="square" rtlCol="0">
            <a:spAutoFit/>
          </a:bodyPr>
          <a:lstStyle/>
          <a:p>
            <a:r>
              <a:rPr lang="it-IT" sz="1400" dirty="0"/>
              <a:t>ELEFANTI UBRIACHI DOPO AVER MANGIATO </a:t>
            </a:r>
          </a:p>
          <a:p>
            <a:r>
              <a:rPr lang="it-IT" sz="1400" dirty="0"/>
              <a:t>                    IN UNA PIANTAGIONE </a:t>
            </a:r>
          </a:p>
          <a:p>
            <a:r>
              <a:rPr lang="it-IT" sz="1400" dirty="0"/>
              <a:t>          (provincia dello Yunnan, Cina)</a:t>
            </a:r>
            <a:endParaRPr lang="it-IT" dirty="0"/>
          </a:p>
        </p:txBody>
      </p:sp>
    </p:spTree>
    <p:extLst>
      <p:ext uri="{BB962C8B-B14F-4D97-AF65-F5344CB8AC3E}">
        <p14:creationId xmlns:p14="http://schemas.microsoft.com/office/powerpoint/2010/main" val="33813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2365" y="1722783"/>
            <a:ext cx="10747513" cy="3934603"/>
          </a:xfrm>
          <a:prstGeom prst="rect">
            <a:avLst/>
          </a:prstGeom>
        </p:spPr>
        <p:txBody>
          <a:bodyPr wrap="square">
            <a:spAutoFit/>
          </a:bodyPr>
          <a:lstStyle/>
          <a:p>
            <a:pPr algn="just">
              <a:lnSpc>
                <a:spcPct val="150000"/>
              </a:lnSpc>
              <a:spcAft>
                <a:spcPts val="0"/>
              </a:spcAft>
            </a:pPr>
            <a:r>
              <a:rPr lang="it-IT" sz="14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Obiettivi e destinatari del progetto </a:t>
            </a:r>
            <a:endParaRPr lang="it-IT" sz="1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 </a:t>
            </a: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Il progetto si prefigge di condurre il partecipante ad acquisire la consapevolezza del proprio ruolo, quali singolo individuo, nella cura dell'ambiente antropico e naturale, e promuove</a:t>
            </a:r>
            <a:r>
              <a:rPr lang="it-IT" sz="1400" b="1" dirty="0">
                <a:latin typeface="Comic Sans MS" panose="030F0702030302020204" pitchFamily="66" charset="0"/>
                <a:ea typeface="Calibri" panose="020F0502020204030204" pitchFamily="34" charset="0"/>
                <a:cs typeface="Times New Roman" panose="02020603050405020304" pitchFamily="18" charset="0"/>
              </a:rPr>
              <a:t> </a:t>
            </a:r>
            <a:endParaRPr lang="it-IT" sz="1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1) l'acquisizione di una sensibilità semplice e solida, basata sulla percezione del mistero dell'essere umano e dell'universo e di un'etica della responsabilità che ha il fondamento nella cura del valore intrinseco di ogni cosa </a:t>
            </a: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2) la solidarietà con ogni altra forma di vita, ovvero la considerazione e il rispetto del carattere relazionale della realtà intera, e perciò l'abilità di guardare al mondo come ad un ecosistema planetario CHIUSO e di percepirlo in termini di totalità, non personalizzato</a:t>
            </a: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3) il pensiero critico soggettivo e collettivo con la proposta di cambiamenti negli atteggiamenti, nei comportamenti e negli stili di vita, sia a livello individuale che collettivo</a:t>
            </a:r>
            <a:r>
              <a:rPr lang="it-IT" sz="14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endParaRPr lang="it-IT" sz="1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4) una coscienza ecologico - ambientale</a:t>
            </a:r>
            <a:endParaRPr lang="it-IT"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Segnaposto numero diapositiva 5"/>
          <p:cNvSpPr>
            <a:spLocks noGrp="1"/>
          </p:cNvSpPr>
          <p:nvPr>
            <p:ph type="sldNum" sz="quarter" idx="12"/>
          </p:nvPr>
        </p:nvSpPr>
        <p:spPr/>
        <p:txBody>
          <a:bodyPr/>
          <a:lstStyle/>
          <a:p>
            <a:fld id="{C44F7DBE-1F38-4EB5-B6F8-F0677C2E916A}" type="slidenum">
              <a:rPr lang="it-IT" smtClean="0"/>
              <a:t>11</a:t>
            </a:fld>
            <a:endParaRPr lang="it-IT"/>
          </a:p>
        </p:txBody>
      </p:sp>
      <p:pic>
        <p:nvPicPr>
          <p:cNvPr id="4" name="Immagine 3">
            <a:extLst>
              <a:ext uri="{FF2B5EF4-FFF2-40B4-BE49-F238E27FC236}">
                <a16:creationId xmlns:a16="http://schemas.microsoft.com/office/drawing/2014/main" id="{DCCA7788-7E80-4AA0-981C-2A79F4BF2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73" y="453502"/>
            <a:ext cx="955272" cy="95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82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1391" y="2252870"/>
            <a:ext cx="9886122" cy="2318776"/>
          </a:xfrm>
          <a:prstGeom prst="rect">
            <a:avLst/>
          </a:prstGeom>
        </p:spPr>
        <p:txBody>
          <a:bodyPr wrap="square">
            <a:spAutoFit/>
          </a:bodyPr>
          <a:lstStyle/>
          <a:p>
            <a:pPr algn="just">
              <a:lnSpc>
                <a:spcPct val="150000"/>
              </a:lnSpc>
              <a:spcAft>
                <a:spcPts val="0"/>
              </a:spcAft>
            </a:pPr>
            <a:r>
              <a:rPr lang="it-IT" sz="1400" b="1" dirty="0">
                <a:latin typeface="Comic Sans MS" panose="030F0702030302020204" pitchFamily="66" charset="0"/>
                <a:ea typeface="Calibri" panose="020F0502020204030204" pitchFamily="34" charset="0"/>
                <a:cs typeface="Times New Roman" panose="02020603050405020304" pitchFamily="18" charset="0"/>
              </a:rPr>
              <a:t>Presentazione </a:t>
            </a:r>
            <a:endParaRPr lang="it-IT" sz="1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it-IT" sz="1400" dirty="0">
                <a:latin typeface="Comic Sans MS" panose="030F0702030302020204" pitchFamily="66" charset="0"/>
                <a:ea typeface="Calibri" panose="020F0502020204030204" pitchFamily="34" charset="0"/>
                <a:cs typeface="Times New Roman" panose="02020603050405020304" pitchFamily="18" charset="0"/>
              </a:rPr>
              <a:t>Il progetto incoraggia il ripensamento del rapporto fra uomo e mondo, da quello materialistico /consumistico contemporaneo ad uno più spirituale e relazionale futuro, in cui l’uomo, fatto della stessa stoffa dell’Universo e perciò fedele alla terra, sappia mettersi in ascolto della voce del mondo e sappia ascoltarne e comprenderne il grido di aiuto, per coinvolgersi sempre più e sempre meglio in un impegno responsabile.</a:t>
            </a:r>
          </a:p>
          <a:p>
            <a:pPr algn="just">
              <a:lnSpc>
                <a:spcPct val="150000"/>
              </a:lnSpc>
            </a:pPr>
            <a:r>
              <a:rPr lang="it-IT" sz="1400" dirty="0">
                <a:latin typeface="Comic Sans MS" panose="030F0702030302020204" pitchFamily="66" charset="0"/>
                <a:ea typeface="Calibri" panose="020F0502020204030204" pitchFamily="34" charset="0"/>
                <a:cs typeface="Times New Roman" panose="02020603050405020304" pitchFamily="18" charset="0"/>
              </a:rPr>
              <a:t>Il progetto è stato pensato per un approccio NON invasivo e morbido al problema dell’inquinamento e dei cambiamenti ambientali. </a:t>
            </a:r>
          </a:p>
        </p:txBody>
      </p:sp>
      <p:sp>
        <p:nvSpPr>
          <p:cNvPr id="6" name="Segnaposto numero diapositiva 5"/>
          <p:cNvSpPr>
            <a:spLocks noGrp="1"/>
          </p:cNvSpPr>
          <p:nvPr>
            <p:ph type="sldNum" sz="quarter" idx="12"/>
          </p:nvPr>
        </p:nvSpPr>
        <p:spPr/>
        <p:txBody>
          <a:bodyPr/>
          <a:lstStyle/>
          <a:p>
            <a:fld id="{C44F7DBE-1F38-4EB5-B6F8-F0677C2E916A}" type="slidenum">
              <a:rPr lang="it-IT" smtClean="0"/>
              <a:t>12</a:t>
            </a:fld>
            <a:endParaRPr lang="it-IT"/>
          </a:p>
        </p:txBody>
      </p:sp>
      <p:pic>
        <p:nvPicPr>
          <p:cNvPr id="4" name="Immagine 3">
            <a:extLst>
              <a:ext uri="{FF2B5EF4-FFF2-40B4-BE49-F238E27FC236}">
                <a16:creationId xmlns:a16="http://schemas.microsoft.com/office/drawing/2014/main" id="{88F88DDC-DB9D-4939-A87A-6306E7725D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391" y="675778"/>
            <a:ext cx="955272" cy="95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24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28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6211" y="2094807"/>
            <a:ext cx="9983584" cy="2289858"/>
          </a:xfrm>
          <a:prstGeom prst="rect">
            <a:avLst/>
          </a:prstGeom>
        </p:spPr>
        <p:txBody>
          <a:bodyPr wrap="square">
            <a:spAutoFit/>
          </a:bodyPr>
          <a:lstStyle/>
          <a:p>
            <a:pPr algn="just">
              <a:lnSpc>
                <a:spcPct val="170000"/>
              </a:lnSpc>
            </a:pPr>
            <a:r>
              <a:rPr lang="it-IT" sz="1200" i="1" dirty="0">
                <a:latin typeface="Comic Sans MS" panose="030F0702030302020204" pitchFamily="66" charset="0"/>
              </a:rPr>
              <a:t>Un essere umano è parte di un tutto che chiamiamo universo, una parte limitata nel tempo e nello spazio. Sperimenta sé stesso, i pensieri e le sensazioni come qualcosa di separato dal resto, in quella che è una specie di illusione ottica della coscienza. Questa illusione è una sorta di prigione che ci limita ai nostri desideri personali e all'affetto di poche persone che ci sono vicine. Il nostro compito è quello di </a:t>
            </a:r>
            <a:r>
              <a:rPr lang="it-IT" sz="1200" b="1" i="1" dirty="0">
                <a:latin typeface="Comic Sans MS" panose="030F0702030302020204" pitchFamily="66" charset="0"/>
              </a:rPr>
              <a:t>liberarci</a:t>
            </a:r>
            <a:r>
              <a:rPr lang="it-IT" sz="1200" i="1" dirty="0">
                <a:latin typeface="Comic Sans MS" panose="030F0702030302020204" pitchFamily="66" charset="0"/>
              </a:rPr>
              <a:t> da questa prigione, allargando in cerchi concentrici la nostra compassione </a:t>
            </a:r>
            <a:r>
              <a:rPr lang="it-IT" sz="1200" b="1" i="1" dirty="0">
                <a:latin typeface="Comic Sans MS" panose="030F0702030302020204" pitchFamily="66" charset="0"/>
              </a:rPr>
              <a:t>per abbracciare</a:t>
            </a:r>
            <a:r>
              <a:rPr lang="it-IT" sz="1200" i="1" dirty="0">
                <a:latin typeface="Comic Sans MS" panose="030F0702030302020204" pitchFamily="66" charset="0"/>
              </a:rPr>
              <a:t> tutte le creature viventi e tutta la natura nella sua bellezza.</a:t>
            </a:r>
            <a:r>
              <a:rPr lang="it-IT" sz="1200" dirty="0">
                <a:latin typeface="Comic Sans MS" panose="030F0702030302020204" pitchFamily="66" charset="0"/>
              </a:rPr>
              <a:t>    (Albert Einstein)</a:t>
            </a:r>
          </a:p>
          <a:p>
            <a:pPr algn="just">
              <a:lnSpc>
                <a:spcPct val="170000"/>
              </a:lnSpc>
            </a:pPr>
            <a:r>
              <a:rPr lang="it-IT" sz="1200" i="1" dirty="0">
                <a:latin typeface="Comic Sans MS" panose="030F0702030302020204" pitchFamily="66" charset="0"/>
              </a:rPr>
              <a:t>“Si deve superare un certo atteggiamento ecologico abituale per andare molto più a fondo, cercando un nuovo equilibrio tra materia e spirito” (R. </a:t>
            </a:r>
            <a:r>
              <a:rPr lang="it-IT" sz="1200" i="1" dirty="0" err="1">
                <a:latin typeface="Comic Sans MS" panose="030F0702030302020204" pitchFamily="66" charset="0"/>
              </a:rPr>
              <a:t>Pannikar</a:t>
            </a:r>
            <a:r>
              <a:rPr lang="it-IT" sz="1200" i="1" dirty="0">
                <a:latin typeface="Comic Sans MS" panose="030F0702030302020204" pitchFamily="66" charset="0"/>
              </a:rPr>
              <a:t>, </a:t>
            </a:r>
            <a:r>
              <a:rPr lang="it-IT" sz="1200" i="1" dirty="0" err="1">
                <a:latin typeface="Comic Sans MS" panose="030F0702030302020204" pitchFamily="66" charset="0"/>
              </a:rPr>
              <a:t>Ecosofia</a:t>
            </a:r>
            <a:r>
              <a:rPr lang="it-IT" sz="1200" i="1" dirty="0">
                <a:latin typeface="Comic Sans MS" panose="030F0702030302020204" pitchFamily="66" charset="0"/>
              </a:rPr>
              <a:t>. Per una spiritualità della terra, Assisi 1993).</a:t>
            </a:r>
          </a:p>
        </p:txBody>
      </p:sp>
      <p:sp>
        <p:nvSpPr>
          <p:cNvPr id="6" name="Segnaposto numero diapositiva 5"/>
          <p:cNvSpPr>
            <a:spLocks noGrp="1"/>
          </p:cNvSpPr>
          <p:nvPr>
            <p:ph type="sldNum" sz="quarter" idx="12"/>
          </p:nvPr>
        </p:nvSpPr>
        <p:spPr/>
        <p:txBody>
          <a:bodyPr/>
          <a:lstStyle/>
          <a:p>
            <a:fld id="{C44F7DBE-1F38-4EB5-B6F8-F0677C2E916A}" type="slidenum">
              <a:rPr lang="it-IT" smtClean="0"/>
              <a:t>2</a:t>
            </a:fld>
            <a:endParaRPr lang="it-IT"/>
          </a:p>
        </p:txBody>
      </p:sp>
      <p:pic>
        <p:nvPicPr>
          <p:cNvPr id="4" name="Immagine 3">
            <a:extLst>
              <a:ext uri="{FF2B5EF4-FFF2-40B4-BE49-F238E27FC236}">
                <a16:creationId xmlns:a16="http://schemas.microsoft.com/office/drawing/2014/main" id="{421BD108-77BF-4827-89E8-572D9DD85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98" y="775886"/>
            <a:ext cx="955272" cy="95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4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0347" y="2244436"/>
            <a:ext cx="9824635" cy="1672446"/>
          </a:xfrm>
          <a:prstGeom prst="rect">
            <a:avLst/>
          </a:prstGeom>
        </p:spPr>
        <p:txBody>
          <a:bodyPr wrap="square">
            <a:spAutoFit/>
          </a:bodyPr>
          <a:lstStyle/>
          <a:p>
            <a:pPr algn="just">
              <a:lnSpc>
                <a:spcPct val="150000"/>
              </a:lnSpc>
              <a:spcAft>
                <a:spcPts val="0"/>
              </a:spcAft>
            </a:pPr>
            <a:r>
              <a:rPr lang="it-IT" sz="1400" dirty="0">
                <a:solidFill>
                  <a:srgbClr val="333333"/>
                </a:solidFill>
                <a:latin typeface="Comic Sans MS" panose="030F0702030302020204" pitchFamily="66" charset="0"/>
                <a:ea typeface="Calibri" panose="020F0502020204030204" pitchFamily="34" charset="0"/>
                <a:cs typeface="Times New Roman" panose="02020603050405020304" pitchFamily="18" charset="0"/>
              </a:rPr>
              <a:t>L’emergenza climatica è una realtà. L’umanità si sta avventurando verso un surriscaldamento del pianeta che causerà degli scenari apocalittici: dobbiamo intervenire rapidamente, perché possiamo ancora cambiare la rotta e restituire alle future generazioni un mondo ospitale. Dobbiamo educare le nuove generazioni ad una considerazione seria del problema e dobbiamo insegnare un controllo critico delle azioni per un uso intelligente delle energie, dono del nostro pianeta.</a:t>
            </a:r>
            <a:endParaRPr lang="it-IT"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Segnaposto numero diapositiva 5"/>
          <p:cNvSpPr>
            <a:spLocks noGrp="1"/>
          </p:cNvSpPr>
          <p:nvPr>
            <p:ph type="sldNum" sz="quarter" idx="12"/>
          </p:nvPr>
        </p:nvSpPr>
        <p:spPr/>
        <p:txBody>
          <a:bodyPr/>
          <a:lstStyle/>
          <a:p>
            <a:fld id="{C44F7DBE-1F38-4EB5-B6F8-F0677C2E916A}" type="slidenum">
              <a:rPr lang="it-IT" smtClean="0"/>
              <a:t>3</a:t>
            </a:fld>
            <a:endParaRPr lang="it-IT"/>
          </a:p>
        </p:txBody>
      </p:sp>
      <p:pic>
        <p:nvPicPr>
          <p:cNvPr id="4" name="Immagine 3">
            <a:extLst>
              <a:ext uri="{FF2B5EF4-FFF2-40B4-BE49-F238E27FC236}">
                <a16:creationId xmlns:a16="http://schemas.microsoft.com/office/drawing/2014/main" id="{95A5E011-8FD6-4C5D-B9DA-E5A5DB27D7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347" y="717845"/>
            <a:ext cx="955272" cy="95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33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30484E-FBF9-4410-B1B0-B87E50D6AD97}"/>
              </a:ext>
            </a:extLst>
          </p:cNvPr>
          <p:cNvSpPr>
            <a:spLocks noGrp="1"/>
          </p:cNvSpPr>
          <p:nvPr>
            <p:ph type="ctrTitle"/>
          </p:nvPr>
        </p:nvSpPr>
        <p:spPr>
          <a:xfrm>
            <a:off x="1524000" y="291548"/>
            <a:ext cx="9144000" cy="1881809"/>
          </a:xfrm>
        </p:spPr>
        <p:txBody>
          <a:bodyPr>
            <a:normAutofit/>
          </a:bodyPr>
          <a:lstStyle/>
          <a:p>
            <a:r>
              <a:rPr lang="it-IT" sz="1600" dirty="0">
                <a:solidFill>
                  <a:srgbClr val="333333"/>
                </a:solidFill>
                <a:latin typeface="Comic Sans MS" panose="030F0702030302020204" pitchFamily="66" charset="0"/>
                <a:cs typeface="Times New Roman" panose="02020603050405020304" pitchFamily="18" charset="0"/>
              </a:rPr>
              <a:t>Un battito d’ali di farfalla della giungla amazzonica può provocare un uragano sull’Europa</a:t>
            </a:r>
            <a:br>
              <a:rPr lang="it-IT" sz="1400" dirty="0">
                <a:solidFill>
                  <a:srgbClr val="333333"/>
                </a:solidFill>
                <a:latin typeface="Comic Sans MS" panose="030F0702030302020204" pitchFamily="66" charset="0"/>
                <a:cs typeface="Times New Roman" panose="02020603050405020304" pitchFamily="18" charset="0"/>
              </a:rPr>
            </a:br>
            <a:br>
              <a:rPr lang="it-IT" sz="1400" dirty="0">
                <a:solidFill>
                  <a:srgbClr val="333333"/>
                </a:solidFill>
                <a:latin typeface="Comic Sans MS" panose="030F0702030302020204" pitchFamily="66" charset="0"/>
                <a:cs typeface="Times New Roman" panose="02020603050405020304" pitchFamily="18" charset="0"/>
              </a:rPr>
            </a:br>
            <a:r>
              <a:rPr lang="it-IT" sz="1400" dirty="0">
                <a:solidFill>
                  <a:srgbClr val="333333"/>
                </a:solidFill>
                <a:latin typeface="Comic Sans MS" panose="030F0702030302020204" pitchFamily="66" charset="0"/>
                <a:cs typeface="Times New Roman" panose="02020603050405020304" pitchFamily="18" charset="0"/>
              </a:rPr>
              <a:t>(Edward Lorenz, matematico e meteorologo americano)</a:t>
            </a:r>
            <a:br>
              <a:rPr lang="it-IT" sz="1400" dirty="0">
                <a:solidFill>
                  <a:srgbClr val="333333"/>
                </a:solidFill>
                <a:latin typeface="Comic Sans MS" panose="030F0702030302020204" pitchFamily="66" charset="0"/>
                <a:cs typeface="Times New Roman" panose="02020603050405020304" pitchFamily="18" charset="0"/>
              </a:rPr>
            </a:br>
            <a:endParaRPr lang="it-IT" sz="1400" dirty="0">
              <a:solidFill>
                <a:srgbClr val="333333"/>
              </a:solidFill>
              <a:latin typeface="Comic Sans MS" panose="030F0702030302020204" pitchFamily="66" charset="0"/>
              <a:cs typeface="Times New Roman" panose="02020603050405020304" pitchFamily="18" charset="0"/>
            </a:endParaRPr>
          </a:p>
        </p:txBody>
      </p:sp>
      <p:sp>
        <p:nvSpPr>
          <p:cNvPr id="3" name="Sottotitolo 2">
            <a:extLst>
              <a:ext uri="{FF2B5EF4-FFF2-40B4-BE49-F238E27FC236}">
                <a16:creationId xmlns:a16="http://schemas.microsoft.com/office/drawing/2014/main" id="{B9BE89DB-7BB8-44E7-A540-9800CC155F5A}"/>
              </a:ext>
            </a:extLst>
          </p:cNvPr>
          <p:cNvSpPr>
            <a:spLocks noGrp="1"/>
          </p:cNvSpPr>
          <p:nvPr>
            <p:ph type="subTitle" idx="1"/>
          </p:nvPr>
        </p:nvSpPr>
        <p:spPr>
          <a:xfrm>
            <a:off x="1524000" y="1734378"/>
            <a:ext cx="9462052" cy="4003813"/>
          </a:xfrm>
        </p:spPr>
        <p:txBody>
          <a:bodyPr>
            <a:normAutofit/>
          </a:bodyPr>
          <a:lstStyle/>
          <a:p>
            <a:endParaRPr lang="it-IT" sz="1800" dirty="0">
              <a:solidFill>
                <a:srgbClr val="333333"/>
              </a:solidFill>
              <a:latin typeface="Comic Sans MS" panose="030F0702030302020204" pitchFamily="66" charset="0"/>
              <a:cs typeface="Times New Roman" panose="02020603050405020304" pitchFamily="18" charset="0"/>
            </a:endParaRPr>
          </a:p>
          <a:p>
            <a:endParaRPr lang="it-IT" sz="1800" dirty="0">
              <a:solidFill>
                <a:srgbClr val="333333"/>
              </a:solidFill>
              <a:latin typeface="Comic Sans MS" panose="030F0702030302020204" pitchFamily="66" charset="0"/>
              <a:cs typeface="Times New Roman" panose="02020603050405020304" pitchFamily="18" charset="0"/>
            </a:endParaRPr>
          </a:p>
          <a:p>
            <a:endParaRPr lang="it-IT" sz="1800" dirty="0">
              <a:solidFill>
                <a:srgbClr val="333333"/>
              </a:solidFill>
              <a:latin typeface="Comic Sans MS" panose="030F0702030302020204" pitchFamily="66" charset="0"/>
              <a:cs typeface="Times New Roman" panose="02020603050405020304" pitchFamily="18" charset="0"/>
            </a:endParaRPr>
          </a:p>
          <a:p>
            <a:r>
              <a:rPr lang="it-IT" sz="1800" dirty="0">
                <a:solidFill>
                  <a:srgbClr val="333333"/>
                </a:solidFill>
                <a:latin typeface="Comic Sans MS" panose="030F0702030302020204" pitchFamily="66" charset="0"/>
                <a:cs typeface="Times New Roman" panose="02020603050405020304" pitchFamily="18" charset="0"/>
              </a:rPr>
              <a:t>La diffusione di nuovi virus è l’inevitabile risposta della natura all’assalto dell’uomo </a:t>
            </a:r>
          </a:p>
          <a:p>
            <a:pPr algn="just"/>
            <a:r>
              <a:rPr lang="it-IT" sz="1400" dirty="0">
                <a:solidFill>
                  <a:srgbClr val="333333"/>
                </a:solidFill>
                <a:latin typeface="Comic Sans MS" panose="030F0702030302020204" pitchFamily="66" charset="0"/>
                <a:cs typeface="Times New Roman" panose="02020603050405020304" pitchFamily="18" charset="0"/>
              </a:rPr>
              <a:t>(Ilaria Capua, virologa, direttore del dipartimento dell’</a:t>
            </a:r>
            <a:r>
              <a:rPr lang="it-IT" sz="1400" i="1" dirty="0" err="1">
                <a:solidFill>
                  <a:srgbClr val="333333"/>
                </a:solidFill>
                <a:latin typeface="Comic Sans MS" panose="030F0702030302020204" pitchFamily="66" charset="0"/>
                <a:cs typeface="Times New Roman" panose="02020603050405020304" pitchFamily="18" charset="0"/>
              </a:rPr>
              <a:t>Emerging</a:t>
            </a:r>
            <a:r>
              <a:rPr lang="it-IT" sz="1400" i="1" dirty="0">
                <a:solidFill>
                  <a:srgbClr val="333333"/>
                </a:solidFill>
                <a:latin typeface="Comic Sans MS" panose="030F0702030302020204" pitchFamily="66" charset="0"/>
                <a:cs typeface="Times New Roman" panose="02020603050405020304" pitchFamily="18" charset="0"/>
              </a:rPr>
              <a:t> </a:t>
            </a:r>
            <a:r>
              <a:rPr lang="it-IT" sz="1400" i="1" dirty="0" err="1">
                <a:solidFill>
                  <a:srgbClr val="333333"/>
                </a:solidFill>
                <a:latin typeface="Comic Sans MS" panose="030F0702030302020204" pitchFamily="66" charset="0"/>
                <a:cs typeface="Times New Roman" panose="02020603050405020304" pitchFamily="18" charset="0"/>
              </a:rPr>
              <a:t>Pathogens</a:t>
            </a:r>
            <a:r>
              <a:rPr lang="it-IT" sz="1400" i="1" dirty="0">
                <a:solidFill>
                  <a:srgbClr val="333333"/>
                </a:solidFill>
                <a:latin typeface="Comic Sans MS" panose="030F0702030302020204" pitchFamily="66" charset="0"/>
                <a:cs typeface="Times New Roman" panose="02020603050405020304" pitchFamily="18" charset="0"/>
              </a:rPr>
              <a:t> Institute </a:t>
            </a:r>
            <a:r>
              <a:rPr lang="it-IT" sz="1400" dirty="0">
                <a:solidFill>
                  <a:srgbClr val="333333"/>
                </a:solidFill>
                <a:latin typeface="Comic Sans MS" panose="030F0702030302020204" pitchFamily="66" charset="0"/>
                <a:cs typeface="Times New Roman" panose="02020603050405020304" pitchFamily="18" charset="0"/>
              </a:rPr>
              <a:t>dell’Università della Florida)</a:t>
            </a:r>
          </a:p>
          <a:p>
            <a:pPr algn="just"/>
            <a:endParaRPr lang="it-IT" sz="1400" dirty="0">
              <a:solidFill>
                <a:srgbClr val="333333"/>
              </a:solidFill>
              <a:latin typeface="Comic Sans MS" panose="030F0702030302020204" pitchFamily="66" charset="0"/>
              <a:cs typeface="Times New Roman" panose="02020603050405020304" pitchFamily="18" charset="0"/>
            </a:endParaRPr>
          </a:p>
          <a:p>
            <a:pPr algn="just"/>
            <a:r>
              <a:rPr lang="it-IT" sz="1400" dirty="0">
                <a:solidFill>
                  <a:srgbClr val="333333"/>
                </a:solidFill>
                <a:latin typeface="Comic Sans MS" panose="030F0702030302020204" pitchFamily="66" charset="0"/>
                <a:cs typeface="Times New Roman" panose="02020603050405020304" pitchFamily="18" charset="0"/>
              </a:rPr>
              <a:t>«Tre coronavirus in meno di vent’anni rappresentano un forte campanello di allarme. Sono fenomeni legati anche a cambiamenti dell’ecosistema: se l’ambiente viene stravolto, il virus si trova di fronte a ospiti nuovi. Questa epidemia ha messo in luce come in questo mondo siamo tutti interconnessi. Noi viviamo in un ambiente chiuso. Come se fossimo un acquario. La nostra salute dipende per il 20% dalla predisposizione genetica e all’80% dai fattori ambientali.</a:t>
            </a:r>
          </a:p>
        </p:txBody>
      </p:sp>
      <p:sp>
        <p:nvSpPr>
          <p:cNvPr id="4" name="Rettangolo 3">
            <a:extLst>
              <a:ext uri="{FF2B5EF4-FFF2-40B4-BE49-F238E27FC236}">
                <a16:creationId xmlns:a16="http://schemas.microsoft.com/office/drawing/2014/main" id="{5771FE3E-2E06-4BB8-B737-58244026A0FA}"/>
              </a:ext>
            </a:extLst>
          </p:cNvPr>
          <p:cNvSpPr/>
          <p:nvPr/>
        </p:nvSpPr>
        <p:spPr>
          <a:xfrm>
            <a:off x="4359965" y="522632"/>
            <a:ext cx="2955235" cy="490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AGGIORNAMENTO 2020</a:t>
            </a:r>
          </a:p>
        </p:txBody>
      </p:sp>
    </p:spTree>
    <p:extLst>
      <p:ext uri="{BB962C8B-B14F-4D97-AF65-F5344CB8AC3E}">
        <p14:creationId xmlns:p14="http://schemas.microsoft.com/office/powerpoint/2010/main" val="224489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F61E1-316E-48F7-94D0-15B6C1B35AEC}"/>
              </a:ext>
            </a:extLst>
          </p:cNvPr>
          <p:cNvSpPr>
            <a:spLocks noGrp="1"/>
          </p:cNvSpPr>
          <p:nvPr>
            <p:ph type="title"/>
          </p:nvPr>
        </p:nvSpPr>
        <p:spPr>
          <a:xfrm>
            <a:off x="838200" y="365125"/>
            <a:ext cx="10515600" cy="734805"/>
          </a:xfrm>
        </p:spPr>
        <p:txBody>
          <a:bodyPr>
            <a:normAutofit/>
          </a:bodyPr>
          <a:lstStyle/>
          <a:p>
            <a:pPr algn="ctr"/>
            <a:r>
              <a:rPr lang="it-IT" sz="2000" dirty="0">
                <a:solidFill>
                  <a:srgbClr val="333333"/>
                </a:solidFill>
                <a:latin typeface="Comic Sans MS" panose="030F0702030302020204" pitchFamily="66" charset="0"/>
                <a:cs typeface="Times New Roman" panose="02020603050405020304" pitchFamily="18" charset="0"/>
              </a:rPr>
              <a:t>Tanti alberi non fanno una foresta</a:t>
            </a:r>
          </a:p>
        </p:txBody>
      </p:sp>
      <p:sp>
        <p:nvSpPr>
          <p:cNvPr id="3" name="Segnaposto contenuto 2">
            <a:extLst>
              <a:ext uri="{FF2B5EF4-FFF2-40B4-BE49-F238E27FC236}">
                <a16:creationId xmlns:a16="http://schemas.microsoft.com/office/drawing/2014/main" id="{2124FBB7-38F4-4848-A6C4-6897DB12801A}"/>
              </a:ext>
            </a:extLst>
          </p:cNvPr>
          <p:cNvSpPr>
            <a:spLocks noGrp="1"/>
          </p:cNvSpPr>
          <p:nvPr>
            <p:ph idx="1"/>
          </p:nvPr>
        </p:nvSpPr>
        <p:spPr>
          <a:xfrm>
            <a:off x="838200" y="1099930"/>
            <a:ext cx="10515600" cy="5392944"/>
          </a:xfrm>
        </p:spPr>
        <p:txBody>
          <a:bodyPr/>
          <a:lstStyle/>
          <a:p>
            <a:pPr marL="0" indent="0">
              <a:buNone/>
            </a:pPr>
            <a:r>
              <a:rPr lang="it-IT" sz="1400" dirty="0">
                <a:solidFill>
                  <a:srgbClr val="333333"/>
                </a:solidFill>
                <a:latin typeface="Comic Sans MS" panose="030F0702030302020204" pitchFamily="66" charset="0"/>
                <a:cs typeface="Times New Roman" panose="02020603050405020304" pitchFamily="18" charset="0"/>
              </a:rPr>
              <a:t>Le foreste, oltre ad ospitare gran parte della biodiversità terrestre, hanno la capacità di assorbire e immagazzinare grandi quantità di carbonio. Sono la casa di numerose comunità tradizionali e popoli indigeni, nonché fonte di aria e acqua pulite. </a:t>
            </a:r>
          </a:p>
          <a:p>
            <a:pPr marL="0" indent="0">
              <a:buNone/>
            </a:pPr>
            <a:endParaRPr lang="it-IT" dirty="0"/>
          </a:p>
        </p:txBody>
      </p:sp>
      <p:pic>
        <p:nvPicPr>
          <p:cNvPr id="4" name="Immagine 3" descr="Amazzonia, Brasile : guida per visitare la Foresta amazzonica">
            <a:extLst>
              <a:ext uri="{FF2B5EF4-FFF2-40B4-BE49-F238E27FC236}">
                <a16:creationId xmlns:a16="http://schemas.microsoft.com/office/drawing/2014/main" id="{DC9E4CF8-C149-4ED5-AB7B-F2793DADF7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2696" y="1834735"/>
            <a:ext cx="3273273" cy="2056864"/>
          </a:xfrm>
          <a:prstGeom prst="rect">
            <a:avLst/>
          </a:prstGeom>
          <a:noFill/>
          <a:ln>
            <a:noFill/>
          </a:ln>
        </p:spPr>
      </p:pic>
      <p:pic>
        <p:nvPicPr>
          <p:cNvPr id="5" name="Immagine 4">
            <a:extLst>
              <a:ext uri="{FF2B5EF4-FFF2-40B4-BE49-F238E27FC236}">
                <a16:creationId xmlns:a16="http://schemas.microsoft.com/office/drawing/2014/main" id="{4EA09C73-FB37-44E4-86FB-CBFE699A1963}"/>
              </a:ext>
            </a:extLst>
          </p:cNvPr>
          <p:cNvPicPr/>
          <p:nvPr/>
        </p:nvPicPr>
        <p:blipFill rotWithShape="1">
          <a:blip r:embed="rId3"/>
          <a:srcRect l="13073" t="22975" r="36968" b="28031"/>
          <a:stretch/>
        </p:blipFill>
        <p:spPr bwMode="auto">
          <a:xfrm>
            <a:off x="4687558" y="1834735"/>
            <a:ext cx="3273273" cy="2056864"/>
          </a:xfrm>
          <a:prstGeom prst="rect">
            <a:avLst/>
          </a:prstGeom>
          <a:ln>
            <a:noFill/>
          </a:ln>
          <a:extLst>
            <a:ext uri="{53640926-AAD7-44D8-BBD7-CCE9431645EC}">
              <a14:shadowObscured xmlns:a14="http://schemas.microsoft.com/office/drawing/2010/main"/>
            </a:ext>
          </a:extLst>
        </p:spPr>
      </p:pic>
      <p:pic>
        <p:nvPicPr>
          <p:cNvPr id="6" name="Immagine 5" descr="FORESTA TROPICALE CON ANIMALI - Risolvi i Giochi Puzzle Gratis ...">
            <a:extLst>
              <a:ext uri="{FF2B5EF4-FFF2-40B4-BE49-F238E27FC236}">
                <a16:creationId xmlns:a16="http://schemas.microsoft.com/office/drawing/2014/main" id="{3AEAEDD4-6069-462A-A8E9-8B1E8EFF2D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60828" y="1834730"/>
            <a:ext cx="3273273" cy="2056864"/>
          </a:xfrm>
          <a:prstGeom prst="rect">
            <a:avLst/>
          </a:prstGeom>
          <a:noFill/>
          <a:ln>
            <a:noFill/>
          </a:ln>
        </p:spPr>
      </p:pic>
      <p:sp>
        <p:nvSpPr>
          <p:cNvPr id="7" name="CasellaDiTesto 6">
            <a:extLst>
              <a:ext uri="{FF2B5EF4-FFF2-40B4-BE49-F238E27FC236}">
                <a16:creationId xmlns:a16="http://schemas.microsoft.com/office/drawing/2014/main" id="{EBA5DF0C-93B2-4DB1-9E11-202C87ABD608}"/>
              </a:ext>
            </a:extLst>
          </p:cNvPr>
          <p:cNvSpPr txBox="1"/>
          <p:nvPr/>
        </p:nvSpPr>
        <p:spPr>
          <a:xfrm>
            <a:off x="954158" y="4002158"/>
            <a:ext cx="10045146" cy="1015663"/>
          </a:xfrm>
          <a:prstGeom prst="rect">
            <a:avLst/>
          </a:prstGeom>
          <a:noFill/>
        </p:spPr>
        <p:txBody>
          <a:bodyPr wrap="square" rtlCol="0">
            <a:spAutoFit/>
          </a:bodyPr>
          <a:lstStyle>
            <a:defPPr>
              <a:defRPr lang="it-IT"/>
            </a:defPPr>
          </a:lstStyle>
          <a:p>
            <a:pPr algn="just"/>
            <a:r>
              <a:rPr lang="it-IT" sz="1400" dirty="0">
                <a:solidFill>
                  <a:srgbClr val="333333"/>
                </a:solidFill>
                <a:latin typeface="Comic Sans MS" panose="030F0702030302020204" pitchFamily="66" charset="0"/>
                <a:cs typeface="Times New Roman" panose="02020603050405020304" pitchFamily="18" charset="0"/>
              </a:rPr>
              <a:t>Le piantagioni industriali sono la principale causa di deforestazione tropicale nel sud-est asiatico, secondo molte organizzazioni ambientaliste. Le foreste vengono abbattute e bruciate per fare spazio a monocolture di palma da olio sempre più invasive. </a:t>
            </a:r>
          </a:p>
          <a:p>
            <a:endParaRPr lang="it-IT" dirty="0"/>
          </a:p>
        </p:txBody>
      </p:sp>
      <p:pic>
        <p:nvPicPr>
          <p:cNvPr id="8" name="Immagine 7" descr="Deforestazione">
            <a:extLst>
              <a:ext uri="{FF2B5EF4-FFF2-40B4-BE49-F238E27FC236}">
                <a16:creationId xmlns:a16="http://schemas.microsoft.com/office/drawing/2014/main" id="{CE4C8DE0-B5CB-493E-B617-A63CB9E66EC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04391" y="4718399"/>
            <a:ext cx="3743716" cy="1774475"/>
          </a:xfrm>
          <a:prstGeom prst="rect">
            <a:avLst/>
          </a:prstGeom>
          <a:noFill/>
          <a:ln>
            <a:noFill/>
          </a:ln>
        </p:spPr>
      </p:pic>
      <p:pic>
        <p:nvPicPr>
          <p:cNvPr id="9" name="Immagine 8" descr="olio di palma">
            <a:extLst>
              <a:ext uri="{FF2B5EF4-FFF2-40B4-BE49-F238E27FC236}">
                <a16:creationId xmlns:a16="http://schemas.microsoft.com/office/drawing/2014/main" id="{2E12AFF2-9CA1-4F03-B21B-460955796E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2603" y="4718399"/>
            <a:ext cx="3730510" cy="1774475"/>
          </a:xfrm>
          <a:prstGeom prst="rect">
            <a:avLst/>
          </a:prstGeom>
          <a:noFill/>
          <a:ln>
            <a:noFill/>
          </a:ln>
        </p:spPr>
      </p:pic>
    </p:spTree>
    <p:extLst>
      <p:ext uri="{BB962C8B-B14F-4D97-AF65-F5344CB8AC3E}">
        <p14:creationId xmlns:p14="http://schemas.microsoft.com/office/powerpoint/2010/main" val="206678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03CDFE-7F9B-458F-8C49-764D13C29B6A}"/>
              </a:ext>
            </a:extLst>
          </p:cNvPr>
          <p:cNvSpPr>
            <a:spLocks noGrp="1"/>
          </p:cNvSpPr>
          <p:nvPr>
            <p:ph type="ctrTitle"/>
          </p:nvPr>
        </p:nvSpPr>
        <p:spPr>
          <a:xfrm>
            <a:off x="1524000" y="503583"/>
            <a:ext cx="9144000" cy="1484243"/>
          </a:xfrm>
        </p:spPr>
        <p:txBody>
          <a:bodyPr>
            <a:normAutofit fontScale="90000"/>
          </a:bodyPr>
          <a:lstStyle/>
          <a:p>
            <a:br>
              <a:rPr lang="it-IT" sz="3200" dirty="0"/>
            </a:br>
            <a:br>
              <a:rPr lang="it-IT" sz="3200" dirty="0"/>
            </a:br>
            <a:br>
              <a:rPr lang="it-IT" sz="3200" dirty="0"/>
            </a:br>
            <a:r>
              <a:rPr lang="it-IT" sz="3200" dirty="0" err="1"/>
              <a:t>Spillover</a:t>
            </a:r>
            <a:r>
              <a:rPr lang="it-IT" sz="3200" dirty="0"/>
              <a:t> &amp;</a:t>
            </a:r>
            <a:r>
              <a:rPr lang="it-IT" dirty="0"/>
              <a:t> </a:t>
            </a:r>
            <a:r>
              <a:rPr lang="it-IT" sz="3200" dirty="0" err="1"/>
              <a:t>Bushmeat</a:t>
            </a:r>
            <a:br>
              <a:rPr lang="it-IT" dirty="0"/>
            </a:br>
            <a:endParaRPr lang="it-IT" dirty="0"/>
          </a:p>
        </p:txBody>
      </p:sp>
      <p:sp>
        <p:nvSpPr>
          <p:cNvPr id="3" name="Sottotitolo 2">
            <a:extLst>
              <a:ext uri="{FF2B5EF4-FFF2-40B4-BE49-F238E27FC236}">
                <a16:creationId xmlns:a16="http://schemas.microsoft.com/office/drawing/2014/main" id="{D2B18385-E201-40C8-8495-C52F0A304038}"/>
              </a:ext>
            </a:extLst>
          </p:cNvPr>
          <p:cNvSpPr>
            <a:spLocks noGrp="1"/>
          </p:cNvSpPr>
          <p:nvPr>
            <p:ph type="subTitle" idx="1"/>
          </p:nvPr>
        </p:nvSpPr>
        <p:spPr>
          <a:xfrm>
            <a:off x="993913" y="1364975"/>
            <a:ext cx="10429461" cy="4598504"/>
          </a:xfrm>
        </p:spPr>
        <p:txBody>
          <a:bodyPr>
            <a:normAutofit fontScale="25000" lnSpcReduction="20000"/>
          </a:bodyPr>
          <a:lstStyle/>
          <a:p>
            <a:pPr algn="just"/>
            <a:r>
              <a:rPr lang="it-IT" sz="4800" dirty="0"/>
              <a:t>Lo «</a:t>
            </a:r>
            <a:r>
              <a:rPr lang="it-IT" sz="4800" dirty="0" err="1"/>
              <a:t>spillover</a:t>
            </a:r>
            <a:r>
              <a:rPr lang="it-IT" sz="4800" dirty="0"/>
              <a:t>» o “salto interspecifico”, è il momento in cui un patogeno, virus che porta una malattia,  passa da una specie ospite a un’altra, in questo caso da animale a uomo, le cosiddette «malattie </a:t>
            </a:r>
            <a:r>
              <a:rPr lang="it-IT" sz="4800" dirty="0" err="1"/>
              <a:t>zoonotiche</a:t>
            </a:r>
            <a:r>
              <a:rPr lang="it-IT" sz="4800" dirty="0"/>
              <a:t>». </a:t>
            </a:r>
          </a:p>
          <a:p>
            <a:pPr algn="just"/>
            <a:r>
              <a:rPr lang="it-IT" sz="4800" dirty="0"/>
              <a:t>Per «</a:t>
            </a:r>
            <a:r>
              <a:rPr lang="it-IT" sz="4800" dirty="0" err="1"/>
              <a:t>bushmeat</a:t>
            </a:r>
            <a:r>
              <a:rPr lang="it-IT" sz="4800" dirty="0"/>
              <a:t>» si intende «carne di selvaggina», in particolare l’abitudine di mangiare la carne degli animali selvatici.  </a:t>
            </a:r>
          </a:p>
          <a:p>
            <a:pPr algn="just"/>
            <a:r>
              <a:rPr lang="it-IT" sz="6400" dirty="0"/>
              <a:t>I processi di deforestazione  e l’alta richiesta di carne di animali selvatici, considerata una prelibatezza, e di altri derivati dei loro corpi per la produzione di farmaci della medicina tradizionale sono probabilmente due dei fattori principali delle epidemie di questi anni. Probabile anche del COVID 19. </a:t>
            </a:r>
          </a:p>
          <a:p>
            <a:pPr algn="just"/>
            <a:r>
              <a:rPr lang="it-IT" sz="4800" dirty="0"/>
              <a:t>Un esempio (2014-16).</a:t>
            </a:r>
          </a:p>
          <a:p>
            <a:pPr algn="just"/>
            <a:r>
              <a:rPr lang="it-IT" sz="4800" dirty="0"/>
              <a:t>VIRUS EBOLA: EVD si è diffuso per la prima volta in aree urbane densamente popolate, tra cui capitali come Freetown   (Sierra Leone), Conakry (Guinea) e Monrovia (Liberia).</a:t>
            </a:r>
          </a:p>
          <a:p>
            <a:pPr algn="just"/>
            <a:r>
              <a:rPr lang="it-IT" sz="4800" dirty="0"/>
              <a:t>L’epidemia ha raggiunto un totale di 28.652 casi confermati, probabili e sospetti e 11.325 decessi in dieci Paesi (Liberia, Guinea, Sierra Leone, Mali, Nigeria, Senegal, Spagna, Regno Unito, Italia e Stati Uniti d’America). </a:t>
            </a:r>
          </a:p>
          <a:p>
            <a:pPr algn="just"/>
            <a:r>
              <a:rPr lang="it-IT" sz="4800" dirty="0"/>
              <a:t>Gli abitanti della Guinea (Africa) al posto della foresta ci avevano messo un enorme palmeto. </a:t>
            </a:r>
          </a:p>
          <a:p>
            <a:pPr algn="just"/>
            <a:r>
              <a:rPr lang="it-IT" sz="4800" dirty="0"/>
              <a:t>I pipistrelli si sono così  trasferiti nel palmeto perché era molto più comodo: non c’erano predatori, il cibo era abbondante. </a:t>
            </a:r>
          </a:p>
          <a:p>
            <a:pPr algn="just"/>
            <a:r>
              <a:rPr lang="it-IT" sz="4800" dirty="0"/>
              <a:t>I braccianti si sono portati a casa i pipistrelli da far cucinare alle mogli. Le mogli si sono ammalate di ebola. </a:t>
            </a:r>
          </a:p>
          <a:p>
            <a:pPr algn="just"/>
            <a:endParaRPr lang="it-IT" sz="4800" dirty="0"/>
          </a:p>
          <a:p>
            <a:pPr algn="just"/>
            <a:r>
              <a:rPr lang="it-IT" sz="4800" dirty="0"/>
              <a:t>Anche  col coronavirus (SARS-CoV-2 (Sindrome Respiratoria Acuta Grave - Coronavirus 2) ,  la malattia CoVID-19 (abbreviazione per </a:t>
            </a:r>
            <a:r>
              <a:rPr lang="it-IT" sz="4800" i="1" dirty="0" err="1"/>
              <a:t>COronaVIrus</a:t>
            </a:r>
            <a:r>
              <a:rPr lang="it-IT" sz="4800" i="1" dirty="0"/>
              <a:t> Disease-2019</a:t>
            </a:r>
            <a:r>
              <a:rPr lang="it-IT" sz="4800" dirty="0"/>
              <a:t>) sembra che sia  andata così: </a:t>
            </a:r>
          </a:p>
          <a:p>
            <a:pPr algn="just"/>
            <a:r>
              <a:rPr lang="it-IT" sz="4800" dirty="0"/>
              <a:t>un virus che stava in una foresta della Cina è arrivato in pochi giorni in un ospedale a Chicago.</a:t>
            </a:r>
          </a:p>
          <a:p>
            <a:pPr algn="just"/>
            <a:r>
              <a:rPr lang="it-IT" sz="4800" dirty="0"/>
              <a:t>In particolare:</a:t>
            </a:r>
          </a:p>
          <a:p>
            <a:pPr algn="just"/>
            <a:endParaRPr lang="it-IT" sz="4800" dirty="0"/>
          </a:p>
          <a:p>
            <a:pPr algn="just"/>
            <a:r>
              <a:rPr lang="it-IT" sz="4800" dirty="0"/>
              <a:t>.</a:t>
            </a:r>
          </a:p>
          <a:p>
            <a:pPr algn="just"/>
            <a:r>
              <a:rPr lang="it-IT" sz="1400" dirty="0">
                <a:solidFill>
                  <a:srgbClr val="333333"/>
                </a:solidFill>
                <a:latin typeface="Comic Sans MS" panose="030F0702030302020204" pitchFamily="66" charset="0"/>
                <a:cs typeface="Times New Roman" panose="02020603050405020304" pitchFamily="18" charset="0"/>
              </a:rPr>
              <a:t> </a:t>
            </a:r>
          </a:p>
        </p:txBody>
      </p:sp>
    </p:spTree>
    <p:extLst>
      <p:ext uri="{BB962C8B-B14F-4D97-AF65-F5344CB8AC3E}">
        <p14:creationId xmlns:p14="http://schemas.microsoft.com/office/powerpoint/2010/main" val="137841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CEAD9-22DB-43D7-8243-CC5528558967}"/>
              </a:ext>
            </a:extLst>
          </p:cNvPr>
          <p:cNvSpPr>
            <a:spLocks noGrp="1"/>
          </p:cNvSpPr>
          <p:nvPr>
            <p:ph type="ctrTitle"/>
          </p:nvPr>
        </p:nvSpPr>
        <p:spPr>
          <a:xfrm>
            <a:off x="1524000" y="358570"/>
            <a:ext cx="9144000" cy="595588"/>
          </a:xfrm>
        </p:spPr>
        <p:txBody>
          <a:bodyPr>
            <a:normAutofit/>
          </a:bodyPr>
          <a:lstStyle/>
          <a:p>
            <a:r>
              <a:rPr lang="it-IT" sz="3200" dirty="0"/>
              <a:t>COVID 19</a:t>
            </a:r>
          </a:p>
        </p:txBody>
      </p:sp>
      <p:sp>
        <p:nvSpPr>
          <p:cNvPr id="3" name="Sottotitolo 2">
            <a:extLst>
              <a:ext uri="{FF2B5EF4-FFF2-40B4-BE49-F238E27FC236}">
                <a16:creationId xmlns:a16="http://schemas.microsoft.com/office/drawing/2014/main" id="{735E65C7-DBF5-4687-8104-76ADDD0E892A}"/>
              </a:ext>
            </a:extLst>
          </p:cNvPr>
          <p:cNvSpPr>
            <a:spLocks noGrp="1"/>
          </p:cNvSpPr>
          <p:nvPr>
            <p:ph type="subTitle" idx="1"/>
          </p:nvPr>
        </p:nvSpPr>
        <p:spPr>
          <a:xfrm>
            <a:off x="1007165" y="1266841"/>
            <a:ext cx="10614992" cy="5232589"/>
          </a:xfrm>
        </p:spPr>
        <p:txBody>
          <a:bodyPr>
            <a:normAutofit/>
          </a:bodyPr>
          <a:lstStyle/>
          <a:p>
            <a:pPr algn="just"/>
            <a:r>
              <a:rPr lang="it-IT" sz="1600" dirty="0"/>
              <a:t>Recenti studi dimostrano la somiglianza tra il SARS-CoV-2 e altri coronavirus simili presenti in alcune specie di </a:t>
            </a:r>
            <a:r>
              <a:rPr lang="it-IT" sz="1600" b="1" dirty="0"/>
              <a:t>pipistrelli), chirotteri </a:t>
            </a:r>
            <a:r>
              <a:rPr lang="it-IT" sz="1600" dirty="0"/>
              <a:t>appartenenti al genere </a:t>
            </a:r>
            <a:r>
              <a:rPr lang="it-IT" sz="1600" i="1" dirty="0" err="1"/>
              <a:t>Rhinolophus</a:t>
            </a:r>
            <a:r>
              <a:rPr lang="it-IT" sz="1600" i="1" dirty="0"/>
              <a:t> </a:t>
            </a:r>
            <a:r>
              <a:rPr lang="it-IT" sz="1600" dirty="0"/>
              <a:t>comunemente noti come </a:t>
            </a:r>
            <a:r>
              <a:rPr lang="it-IT" sz="1600" b="1" dirty="0"/>
              <a:t>ferri di cavallo. </a:t>
            </a:r>
          </a:p>
          <a:p>
            <a:endParaRPr lang="it-IT" b="1" dirty="0"/>
          </a:p>
          <a:p>
            <a:endParaRPr lang="it-IT" dirty="0"/>
          </a:p>
          <a:p>
            <a:endParaRPr lang="it-IT" dirty="0"/>
          </a:p>
          <a:p>
            <a:endParaRPr lang="it-IT" dirty="0"/>
          </a:p>
          <a:p>
            <a:endParaRPr lang="it-IT" dirty="0"/>
          </a:p>
          <a:p>
            <a:pPr algn="just"/>
            <a:r>
              <a:rPr lang="it-IT" sz="1500" dirty="0"/>
              <a:t>La maggior parte dei </a:t>
            </a:r>
            <a:r>
              <a:rPr lang="it-IT" sz="1500" i="1" dirty="0" err="1"/>
              <a:t>Rinolofidi</a:t>
            </a:r>
            <a:r>
              <a:rPr lang="it-IT" sz="1500" dirty="0"/>
              <a:t> sono gregari. Si rifugiano all'interno di grotte. Sono attivi di notte, dalle prime ore dopo il tramonto. Le ali corte e larghe permettono una efficiente manovrabilità a bassa velocità, caratteristica adatta per predare all'interno della folta vegetazione. Si nutrono di insetti, che catturano in volo oppure al suolo come i ragni. Cacciano solitariamente, molto vicino al terreno o nella densa vegetazione.</a:t>
            </a:r>
          </a:p>
          <a:p>
            <a:pPr algn="just"/>
            <a:r>
              <a:rPr lang="it-IT" sz="1600" dirty="0"/>
              <a:t>I chirotteri sono l’ordine di mammiferi con più “familiarità” con i virus, probabilmente a causa di alcuni fattori biologici, come la spiccata socialità che li porta, per il riposo o il letargo, a concentrazioni elevatissime (fino ad un milione di individui in un sito). </a:t>
            </a:r>
          </a:p>
          <a:p>
            <a:pPr algn="just"/>
            <a:r>
              <a:rPr lang="it-IT" sz="1600" dirty="0"/>
              <a:t>La loro lunga storia evolutiva, che li ha portati a maturare con molti virus un legame di coabitazione. </a:t>
            </a:r>
          </a:p>
          <a:p>
            <a:pPr algn="just"/>
            <a:r>
              <a:rPr lang="it-IT" sz="1600" dirty="0"/>
              <a:t>La loro capacità di volare li porta a diffondere e contrarre virus su aree molto estese.</a:t>
            </a:r>
            <a:endParaRPr lang="it-IT" sz="1600" i="1" dirty="0"/>
          </a:p>
        </p:txBody>
      </p:sp>
      <p:pic>
        <p:nvPicPr>
          <p:cNvPr id="1026" name="Picture 2">
            <a:extLst>
              <a:ext uri="{FF2B5EF4-FFF2-40B4-BE49-F238E27FC236}">
                <a16:creationId xmlns:a16="http://schemas.microsoft.com/office/drawing/2014/main" id="{9500A3E6-4FAF-42A7-B447-7CCF19D57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016" y="1883681"/>
            <a:ext cx="1577837" cy="217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3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2A848C-0CC2-474E-A8F6-F0D28AEE9497}"/>
              </a:ext>
            </a:extLst>
          </p:cNvPr>
          <p:cNvSpPr>
            <a:spLocks noGrp="1"/>
          </p:cNvSpPr>
          <p:nvPr>
            <p:ph type="ctrTitle"/>
          </p:nvPr>
        </p:nvSpPr>
        <p:spPr>
          <a:xfrm>
            <a:off x="1524000" y="689113"/>
            <a:ext cx="9144000" cy="556591"/>
          </a:xfrm>
        </p:spPr>
        <p:txBody>
          <a:bodyPr>
            <a:normAutofit/>
          </a:bodyPr>
          <a:lstStyle/>
          <a:p>
            <a:r>
              <a:rPr lang="it-IT" sz="3200" dirty="0"/>
              <a:t>COVID 19</a:t>
            </a:r>
          </a:p>
        </p:txBody>
      </p:sp>
      <p:sp>
        <p:nvSpPr>
          <p:cNvPr id="3" name="Sottotitolo 2">
            <a:extLst>
              <a:ext uri="{FF2B5EF4-FFF2-40B4-BE49-F238E27FC236}">
                <a16:creationId xmlns:a16="http://schemas.microsoft.com/office/drawing/2014/main" id="{72E4EC13-BF96-43BB-9716-2F552A966628}"/>
              </a:ext>
            </a:extLst>
          </p:cNvPr>
          <p:cNvSpPr>
            <a:spLocks noGrp="1"/>
          </p:cNvSpPr>
          <p:nvPr>
            <p:ph type="subTitle" idx="1"/>
          </p:nvPr>
        </p:nvSpPr>
        <p:spPr>
          <a:xfrm>
            <a:off x="1038261" y="1331614"/>
            <a:ext cx="10358608" cy="3661142"/>
          </a:xfrm>
        </p:spPr>
        <p:txBody>
          <a:bodyPr>
            <a:normAutofit/>
          </a:bodyPr>
          <a:lstStyle/>
          <a:p>
            <a:pPr algn="just"/>
            <a:r>
              <a:rPr lang="it-IT" sz="1600" dirty="0"/>
              <a:t>Alcune ricerche condotte da un team dell’Università Campus </a:t>
            </a:r>
            <a:r>
              <a:rPr lang="it-IT" sz="1600" dirty="0" err="1"/>
              <a:t>Bio</a:t>
            </a:r>
            <a:r>
              <a:rPr lang="it-IT" sz="1600" dirty="0"/>
              <a:t>-Medico di Roma, suggeriscono che l’origine della pandemia si possa rintracciare proprio nei pipistrelli venduti vivi e macellati nei mercati cinesi, da cui si sarebbe trasmessa da animale a uomo e successivamente per via respiratoria tra gli umani, tramite fluidi, colpi di tosse, starnuti.</a:t>
            </a:r>
          </a:p>
          <a:p>
            <a:pPr algn="just"/>
            <a:endParaRPr lang="it-IT" sz="1600" dirty="0"/>
          </a:p>
        </p:txBody>
      </p:sp>
      <p:pic>
        <p:nvPicPr>
          <p:cNvPr id="2050" name="Picture 2" descr="Perché i virus nascono in Cina">
            <a:extLst>
              <a:ext uri="{FF2B5EF4-FFF2-40B4-BE49-F238E27FC236}">
                <a16:creationId xmlns:a16="http://schemas.microsoft.com/office/drawing/2014/main" id="{FB4AA8AF-CF65-4E45-BE58-14720899D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2171585"/>
            <a:ext cx="2581896" cy="190976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424DD6FC-7105-49EA-8D7F-67B326E9BD14}"/>
              </a:ext>
            </a:extLst>
          </p:cNvPr>
          <p:cNvPicPr>
            <a:picLocks noChangeAspect="1"/>
          </p:cNvPicPr>
          <p:nvPr/>
        </p:nvPicPr>
        <p:blipFill rotWithShape="1">
          <a:blip r:embed="rId3"/>
          <a:srcRect r="10351"/>
          <a:stretch/>
        </p:blipFill>
        <p:spPr>
          <a:xfrm>
            <a:off x="3997395" y="2171586"/>
            <a:ext cx="1727544" cy="1909764"/>
          </a:xfrm>
          <a:prstGeom prst="rect">
            <a:avLst/>
          </a:prstGeom>
        </p:spPr>
      </p:pic>
      <p:pic>
        <p:nvPicPr>
          <p:cNvPr id="5" name="Immagine 4">
            <a:extLst>
              <a:ext uri="{FF2B5EF4-FFF2-40B4-BE49-F238E27FC236}">
                <a16:creationId xmlns:a16="http://schemas.microsoft.com/office/drawing/2014/main" id="{DA42FF7B-072A-414B-BF0B-082D58DDC189}"/>
              </a:ext>
            </a:extLst>
          </p:cNvPr>
          <p:cNvPicPr>
            <a:picLocks noChangeAspect="1"/>
          </p:cNvPicPr>
          <p:nvPr/>
        </p:nvPicPr>
        <p:blipFill>
          <a:blip r:embed="rId4"/>
          <a:stretch>
            <a:fillRect/>
          </a:stretch>
        </p:blipFill>
        <p:spPr>
          <a:xfrm>
            <a:off x="5987499" y="2171585"/>
            <a:ext cx="2851701" cy="1909764"/>
          </a:xfrm>
          <a:prstGeom prst="rect">
            <a:avLst/>
          </a:prstGeom>
        </p:spPr>
      </p:pic>
      <p:pic>
        <p:nvPicPr>
          <p:cNvPr id="6" name="Immagine 5">
            <a:extLst>
              <a:ext uri="{FF2B5EF4-FFF2-40B4-BE49-F238E27FC236}">
                <a16:creationId xmlns:a16="http://schemas.microsoft.com/office/drawing/2014/main" id="{796C1733-5BAA-45C1-B43D-40ADA7345D49}"/>
              </a:ext>
            </a:extLst>
          </p:cNvPr>
          <p:cNvPicPr>
            <a:picLocks noChangeAspect="1"/>
          </p:cNvPicPr>
          <p:nvPr/>
        </p:nvPicPr>
        <p:blipFill>
          <a:blip r:embed="rId5"/>
          <a:stretch>
            <a:fillRect/>
          </a:stretch>
        </p:blipFill>
        <p:spPr>
          <a:xfrm>
            <a:off x="9004025" y="2159115"/>
            <a:ext cx="2628900" cy="1909763"/>
          </a:xfrm>
          <a:prstGeom prst="rect">
            <a:avLst/>
          </a:prstGeom>
        </p:spPr>
      </p:pic>
      <p:pic>
        <p:nvPicPr>
          <p:cNvPr id="7" name="Immagine 6">
            <a:extLst>
              <a:ext uri="{FF2B5EF4-FFF2-40B4-BE49-F238E27FC236}">
                <a16:creationId xmlns:a16="http://schemas.microsoft.com/office/drawing/2014/main" id="{1005A96D-942C-4EC0-8EC2-74FAC2691BBE}"/>
              </a:ext>
            </a:extLst>
          </p:cNvPr>
          <p:cNvPicPr>
            <a:picLocks noChangeAspect="1"/>
          </p:cNvPicPr>
          <p:nvPr/>
        </p:nvPicPr>
        <p:blipFill>
          <a:blip r:embed="rId6"/>
          <a:stretch>
            <a:fillRect/>
          </a:stretch>
        </p:blipFill>
        <p:spPr>
          <a:xfrm>
            <a:off x="6680266" y="4470158"/>
            <a:ext cx="2809151" cy="1876425"/>
          </a:xfrm>
          <a:prstGeom prst="rect">
            <a:avLst/>
          </a:prstGeom>
        </p:spPr>
      </p:pic>
      <p:pic>
        <p:nvPicPr>
          <p:cNvPr id="8" name="Immagine 7">
            <a:extLst>
              <a:ext uri="{FF2B5EF4-FFF2-40B4-BE49-F238E27FC236}">
                <a16:creationId xmlns:a16="http://schemas.microsoft.com/office/drawing/2014/main" id="{187F1410-363E-4008-9A4C-72A19028C9F2}"/>
              </a:ext>
            </a:extLst>
          </p:cNvPr>
          <p:cNvPicPr>
            <a:picLocks noChangeAspect="1"/>
          </p:cNvPicPr>
          <p:nvPr/>
        </p:nvPicPr>
        <p:blipFill>
          <a:blip r:embed="rId7"/>
          <a:stretch>
            <a:fillRect/>
          </a:stretch>
        </p:blipFill>
        <p:spPr>
          <a:xfrm>
            <a:off x="9791212" y="4475052"/>
            <a:ext cx="1841713" cy="1841713"/>
          </a:xfrm>
          <a:prstGeom prst="rect">
            <a:avLst/>
          </a:prstGeom>
        </p:spPr>
      </p:pic>
      <p:pic>
        <p:nvPicPr>
          <p:cNvPr id="9" name="Immagine 8">
            <a:extLst>
              <a:ext uri="{FF2B5EF4-FFF2-40B4-BE49-F238E27FC236}">
                <a16:creationId xmlns:a16="http://schemas.microsoft.com/office/drawing/2014/main" id="{BBC87F1F-B809-4A62-AEC2-067D9859BE05}"/>
              </a:ext>
            </a:extLst>
          </p:cNvPr>
          <p:cNvPicPr>
            <a:picLocks noChangeAspect="1"/>
          </p:cNvPicPr>
          <p:nvPr/>
        </p:nvPicPr>
        <p:blipFill>
          <a:blip r:embed="rId8"/>
          <a:stretch>
            <a:fillRect/>
          </a:stretch>
        </p:blipFill>
        <p:spPr>
          <a:xfrm>
            <a:off x="1106557" y="4493579"/>
            <a:ext cx="2716696" cy="1909763"/>
          </a:xfrm>
          <a:prstGeom prst="rect">
            <a:avLst/>
          </a:prstGeom>
        </p:spPr>
      </p:pic>
      <p:pic>
        <p:nvPicPr>
          <p:cNvPr id="10" name="Immagine 9">
            <a:extLst>
              <a:ext uri="{FF2B5EF4-FFF2-40B4-BE49-F238E27FC236}">
                <a16:creationId xmlns:a16="http://schemas.microsoft.com/office/drawing/2014/main" id="{F8B487A6-2BA9-47E3-A6D4-B22D24C8D159}"/>
              </a:ext>
            </a:extLst>
          </p:cNvPr>
          <p:cNvPicPr>
            <a:picLocks noChangeAspect="1"/>
          </p:cNvPicPr>
          <p:nvPr/>
        </p:nvPicPr>
        <p:blipFill>
          <a:blip r:embed="rId9"/>
          <a:stretch>
            <a:fillRect/>
          </a:stretch>
        </p:blipFill>
        <p:spPr>
          <a:xfrm>
            <a:off x="4046072" y="4493579"/>
            <a:ext cx="2438400" cy="1876425"/>
          </a:xfrm>
          <a:prstGeom prst="rect">
            <a:avLst/>
          </a:prstGeom>
        </p:spPr>
      </p:pic>
      <p:sp>
        <p:nvSpPr>
          <p:cNvPr id="11" name="CasellaDiTesto 10">
            <a:extLst>
              <a:ext uri="{FF2B5EF4-FFF2-40B4-BE49-F238E27FC236}">
                <a16:creationId xmlns:a16="http://schemas.microsoft.com/office/drawing/2014/main" id="{9738548F-9BC2-4775-B439-9067CAAE4B4C}"/>
              </a:ext>
            </a:extLst>
          </p:cNvPr>
          <p:cNvSpPr txBox="1"/>
          <p:nvPr/>
        </p:nvSpPr>
        <p:spPr>
          <a:xfrm>
            <a:off x="4122597" y="4081348"/>
            <a:ext cx="3219107" cy="369332"/>
          </a:xfrm>
          <a:prstGeom prst="rect">
            <a:avLst/>
          </a:prstGeom>
          <a:noFill/>
        </p:spPr>
        <p:txBody>
          <a:bodyPr wrap="square" rtlCol="0">
            <a:spAutoFit/>
          </a:bodyPr>
          <a:lstStyle/>
          <a:p>
            <a:r>
              <a:rPr lang="it-IT" dirty="0"/>
              <a:t>                 ASIA  AFRICA</a:t>
            </a:r>
          </a:p>
        </p:txBody>
      </p:sp>
      <p:sp>
        <p:nvSpPr>
          <p:cNvPr id="12" name="CasellaDiTesto 11">
            <a:extLst>
              <a:ext uri="{FF2B5EF4-FFF2-40B4-BE49-F238E27FC236}">
                <a16:creationId xmlns:a16="http://schemas.microsoft.com/office/drawing/2014/main" id="{EABB3AB5-292C-4953-9DC5-49B1ADE691D7}"/>
              </a:ext>
            </a:extLst>
          </p:cNvPr>
          <p:cNvSpPr txBox="1"/>
          <p:nvPr/>
        </p:nvSpPr>
        <p:spPr>
          <a:xfrm>
            <a:off x="4492487" y="6412903"/>
            <a:ext cx="3167270" cy="369332"/>
          </a:xfrm>
          <a:prstGeom prst="rect">
            <a:avLst/>
          </a:prstGeom>
          <a:noFill/>
        </p:spPr>
        <p:txBody>
          <a:bodyPr wrap="square" rtlCol="0">
            <a:spAutoFit/>
          </a:bodyPr>
          <a:lstStyle/>
          <a:p>
            <a:r>
              <a:rPr lang="it-IT" dirty="0"/>
              <a:t>EUROPA, AMERICHE, OCEANIA</a:t>
            </a:r>
          </a:p>
        </p:txBody>
      </p:sp>
    </p:spTree>
    <p:extLst>
      <p:ext uri="{BB962C8B-B14F-4D97-AF65-F5344CB8AC3E}">
        <p14:creationId xmlns:p14="http://schemas.microsoft.com/office/powerpoint/2010/main" val="203444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A3026D6-4B4B-4E22-80E3-A7D46B704D73}"/>
              </a:ext>
            </a:extLst>
          </p:cNvPr>
          <p:cNvSpPr>
            <a:spLocks noGrp="1"/>
          </p:cNvSpPr>
          <p:nvPr>
            <p:ph type="subTitle" idx="1"/>
          </p:nvPr>
        </p:nvSpPr>
        <p:spPr>
          <a:xfrm>
            <a:off x="821635" y="1484243"/>
            <a:ext cx="9846365" cy="4558748"/>
          </a:xfrm>
        </p:spPr>
        <p:txBody>
          <a:bodyPr/>
          <a:lstStyle/>
          <a:p>
            <a:pPr algn="just"/>
            <a:r>
              <a:rPr lang="it-IT" dirty="0"/>
              <a:t> </a:t>
            </a:r>
          </a:p>
        </p:txBody>
      </p:sp>
      <p:sp>
        <p:nvSpPr>
          <p:cNvPr id="2" name="Titolo 1">
            <a:extLst>
              <a:ext uri="{FF2B5EF4-FFF2-40B4-BE49-F238E27FC236}">
                <a16:creationId xmlns:a16="http://schemas.microsoft.com/office/drawing/2014/main" id="{63D61999-B179-4419-815C-6F9786D33D4A}"/>
              </a:ext>
            </a:extLst>
          </p:cNvPr>
          <p:cNvSpPr>
            <a:spLocks noGrp="1"/>
          </p:cNvSpPr>
          <p:nvPr>
            <p:ph type="ctrTitle"/>
          </p:nvPr>
        </p:nvSpPr>
        <p:spPr>
          <a:xfrm>
            <a:off x="1524000" y="556591"/>
            <a:ext cx="9144000" cy="927652"/>
          </a:xfrm>
        </p:spPr>
        <p:txBody>
          <a:bodyPr>
            <a:normAutofit/>
          </a:bodyPr>
          <a:lstStyle/>
          <a:p>
            <a:r>
              <a:rPr lang="it-IT" sz="2800" dirty="0"/>
              <a:t>LA NATURA SI PRENDE LA RIVINCITA</a:t>
            </a:r>
            <a:br>
              <a:rPr lang="it-IT" sz="2800" dirty="0"/>
            </a:br>
            <a:r>
              <a:rPr lang="it-IT" sz="2800" dirty="0"/>
              <a:t>in ITALIA</a:t>
            </a:r>
          </a:p>
        </p:txBody>
      </p:sp>
      <p:pic>
        <p:nvPicPr>
          <p:cNvPr id="4" name="Immagine 3">
            <a:extLst>
              <a:ext uri="{FF2B5EF4-FFF2-40B4-BE49-F238E27FC236}">
                <a16:creationId xmlns:a16="http://schemas.microsoft.com/office/drawing/2014/main" id="{0BE428D8-128E-4CF9-B356-36B703339A4F}"/>
              </a:ext>
            </a:extLst>
          </p:cNvPr>
          <p:cNvPicPr/>
          <p:nvPr/>
        </p:nvPicPr>
        <p:blipFill>
          <a:blip r:embed="rId2"/>
          <a:stretch>
            <a:fillRect/>
          </a:stretch>
        </p:blipFill>
        <p:spPr>
          <a:xfrm>
            <a:off x="821635" y="1477616"/>
            <a:ext cx="3180522" cy="1868558"/>
          </a:xfrm>
          <a:prstGeom prst="rect">
            <a:avLst/>
          </a:prstGeom>
        </p:spPr>
      </p:pic>
      <p:pic>
        <p:nvPicPr>
          <p:cNvPr id="5" name="Immagine 4">
            <a:extLst>
              <a:ext uri="{FF2B5EF4-FFF2-40B4-BE49-F238E27FC236}">
                <a16:creationId xmlns:a16="http://schemas.microsoft.com/office/drawing/2014/main" id="{7C6ABA8B-BF87-4D12-9F85-443D140297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2961" y="1477616"/>
            <a:ext cx="3180522" cy="1868558"/>
          </a:xfrm>
          <a:prstGeom prst="rect">
            <a:avLst/>
          </a:prstGeom>
          <a:noFill/>
          <a:ln>
            <a:noFill/>
          </a:ln>
        </p:spPr>
      </p:pic>
      <p:pic>
        <p:nvPicPr>
          <p:cNvPr id="6" name="Immagine 5" descr="Coronavirus Roma, nella Barcaccia di piazza di Spagna tornano le ...">
            <a:extLst>
              <a:ext uri="{FF2B5EF4-FFF2-40B4-BE49-F238E27FC236}">
                <a16:creationId xmlns:a16="http://schemas.microsoft.com/office/drawing/2014/main" id="{B81256D0-09AB-49FD-86AB-6E0214F579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286" y="1484243"/>
            <a:ext cx="3180521" cy="1861931"/>
          </a:xfrm>
          <a:prstGeom prst="rect">
            <a:avLst/>
          </a:prstGeom>
          <a:noFill/>
          <a:ln>
            <a:noFill/>
          </a:ln>
        </p:spPr>
      </p:pic>
      <p:pic>
        <p:nvPicPr>
          <p:cNvPr id="7" name="Immagine 6">
            <a:extLst>
              <a:ext uri="{FF2B5EF4-FFF2-40B4-BE49-F238E27FC236}">
                <a16:creationId xmlns:a16="http://schemas.microsoft.com/office/drawing/2014/main" id="{DA7368AB-5E51-419C-9936-12CFC98EFB13}"/>
              </a:ext>
            </a:extLst>
          </p:cNvPr>
          <p:cNvPicPr>
            <a:picLocks noChangeAspect="1"/>
          </p:cNvPicPr>
          <p:nvPr/>
        </p:nvPicPr>
        <p:blipFill>
          <a:blip r:embed="rId5"/>
          <a:stretch>
            <a:fillRect/>
          </a:stretch>
        </p:blipFill>
        <p:spPr>
          <a:xfrm>
            <a:off x="821635" y="3763617"/>
            <a:ext cx="3180522" cy="2136012"/>
          </a:xfrm>
          <a:prstGeom prst="rect">
            <a:avLst/>
          </a:prstGeom>
        </p:spPr>
      </p:pic>
      <p:pic>
        <p:nvPicPr>
          <p:cNvPr id="8" name="Immagine 7">
            <a:extLst>
              <a:ext uri="{FF2B5EF4-FFF2-40B4-BE49-F238E27FC236}">
                <a16:creationId xmlns:a16="http://schemas.microsoft.com/office/drawing/2014/main" id="{BFC863C1-302F-43C0-9FD7-2940DC75AB14}"/>
              </a:ext>
            </a:extLst>
          </p:cNvPr>
          <p:cNvPicPr/>
          <p:nvPr/>
        </p:nvPicPr>
        <p:blipFill rotWithShape="1">
          <a:blip r:embed="rId6"/>
          <a:srcRect l="20544" t="14670" r="40859" b="7548"/>
          <a:stretch/>
        </p:blipFill>
        <p:spPr bwMode="auto">
          <a:xfrm>
            <a:off x="4204253" y="3763617"/>
            <a:ext cx="2289312" cy="2136012"/>
          </a:xfrm>
          <a:prstGeom prst="rect">
            <a:avLst/>
          </a:prstGeom>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30E508F0-409D-4037-9DFF-C5A0EE9FDDE5}"/>
              </a:ext>
            </a:extLst>
          </p:cNvPr>
          <p:cNvPicPr/>
          <p:nvPr/>
        </p:nvPicPr>
        <p:blipFill rotWithShape="1">
          <a:blip r:embed="rId7"/>
          <a:srcRect l="15563" t="36815" r="43972" b="22495"/>
          <a:stretch/>
        </p:blipFill>
        <p:spPr bwMode="auto">
          <a:xfrm>
            <a:off x="6695661" y="3763618"/>
            <a:ext cx="3122930" cy="2136012"/>
          </a:xfrm>
          <a:prstGeom prst="rect">
            <a:avLst/>
          </a:prstGeom>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D1711157-4530-4F1F-9BD6-DC8551ABD74E}"/>
              </a:ext>
            </a:extLst>
          </p:cNvPr>
          <p:cNvPicPr>
            <a:picLocks noChangeAspect="1"/>
          </p:cNvPicPr>
          <p:nvPr/>
        </p:nvPicPr>
        <p:blipFill>
          <a:blip r:embed="rId8"/>
          <a:stretch>
            <a:fillRect/>
          </a:stretch>
        </p:blipFill>
        <p:spPr>
          <a:xfrm>
            <a:off x="10047191" y="3763618"/>
            <a:ext cx="1274174" cy="2136012"/>
          </a:xfrm>
          <a:prstGeom prst="rect">
            <a:avLst/>
          </a:prstGeom>
        </p:spPr>
      </p:pic>
      <p:sp>
        <p:nvSpPr>
          <p:cNvPr id="11" name="CasellaDiTesto 10">
            <a:extLst>
              <a:ext uri="{FF2B5EF4-FFF2-40B4-BE49-F238E27FC236}">
                <a16:creationId xmlns:a16="http://schemas.microsoft.com/office/drawing/2014/main" id="{A92CC986-50C8-48F8-A219-D1E684BB095C}"/>
              </a:ext>
            </a:extLst>
          </p:cNvPr>
          <p:cNvSpPr txBox="1"/>
          <p:nvPr/>
        </p:nvSpPr>
        <p:spPr>
          <a:xfrm>
            <a:off x="870635" y="3346174"/>
            <a:ext cx="3105018" cy="646331"/>
          </a:xfrm>
          <a:prstGeom prst="rect">
            <a:avLst/>
          </a:prstGeom>
          <a:noFill/>
        </p:spPr>
        <p:txBody>
          <a:bodyPr wrap="square" rtlCol="0">
            <a:spAutoFit/>
          </a:bodyPr>
          <a:lstStyle/>
          <a:p>
            <a:r>
              <a:rPr lang="it-IT" dirty="0"/>
              <a:t>       DELFINO A  VENEZIA</a:t>
            </a:r>
          </a:p>
          <a:p>
            <a:endParaRPr lang="it-IT" dirty="0"/>
          </a:p>
        </p:txBody>
      </p:sp>
      <p:sp>
        <p:nvSpPr>
          <p:cNvPr id="14" name="CasellaDiTesto 13">
            <a:extLst>
              <a:ext uri="{FF2B5EF4-FFF2-40B4-BE49-F238E27FC236}">
                <a16:creationId xmlns:a16="http://schemas.microsoft.com/office/drawing/2014/main" id="{52723132-1CB3-4C9D-B2BD-C29353836AD6}"/>
              </a:ext>
            </a:extLst>
          </p:cNvPr>
          <p:cNvSpPr txBox="1"/>
          <p:nvPr/>
        </p:nvSpPr>
        <p:spPr>
          <a:xfrm>
            <a:off x="4230757" y="3346174"/>
            <a:ext cx="3092726" cy="369332"/>
          </a:xfrm>
          <a:prstGeom prst="rect">
            <a:avLst/>
          </a:prstGeom>
          <a:noFill/>
        </p:spPr>
        <p:txBody>
          <a:bodyPr wrap="square" rtlCol="0">
            <a:spAutoFit/>
          </a:bodyPr>
          <a:lstStyle/>
          <a:p>
            <a:r>
              <a:rPr lang="it-IT" dirty="0"/>
              <a:t>        CINGHIALI A  GENOVA </a:t>
            </a:r>
          </a:p>
        </p:txBody>
      </p:sp>
      <p:sp>
        <p:nvSpPr>
          <p:cNvPr id="15" name="CasellaDiTesto 14">
            <a:extLst>
              <a:ext uri="{FF2B5EF4-FFF2-40B4-BE49-F238E27FC236}">
                <a16:creationId xmlns:a16="http://schemas.microsoft.com/office/drawing/2014/main" id="{04C59796-E4E0-4EB9-88DC-093AB24EC77B}"/>
              </a:ext>
            </a:extLst>
          </p:cNvPr>
          <p:cNvSpPr txBox="1"/>
          <p:nvPr/>
        </p:nvSpPr>
        <p:spPr>
          <a:xfrm>
            <a:off x="903897" y="5899629"/>
            <a:ext cx="3105018" cy="923330"/>
          </a:xfrm>
          <a:prstGeom prst="rect">
            <a:avLst/>
          </a:prstGeom>
          <a:noFill/>
        </p:spPr>
        <p:txBody>
          <a:bodyPr wrap="square" rtlCol="0">
            <a:spAutoFit/>
          </a:bodyPr>
          <a:lstStyle/>
          <a:p>
            <a:r>
              <a:rPr lang="it-IT" dirty="0"/>
              <a:t>          GERMANO REALE </a:t>
            </a:r>
          </a:p>
          <a:p>
            <a:r>
              <a:rPr lang="it-IT" dirty="0"/>
              <a:t>                   MILANO</a:t>
            </a:r>
          </a:p>
          <a:p>
            <a:r>
              <a:rPr lang="it-IT" dirty="0"/>
              <a:t> </a:t>
            </a:r>
          </a:p>
        </p:txBody>
      </p:sp>
      <p:sp>
        <p:nvSpPr>
          <p:cNvPr id="16" name="CasellaDiTesto 15">
            <a:extLst>
              <a:ext uri="{FF2B5EF4-FFF2-40B4-BE49-F238E27FC236}">
                <a16:creationId xmlns:a16="http://schemas.microsoft.com/office/drawing/2014/main" id="{FFB1DCCC-4CA1-43D7-93A4-EFAD382E4C60}"/>
              </a:ext>
            </a:extLst>
          </p:cNvPr>
          <p:cNvSpPr txBox="1"/>
          <p:nvPr/>
        </p:nvSpPr>
        <p:spPr>
          <a:xfrm>
            <a:off x="4142962" y="5899629"/>
            <a:ext cx="2350604" cy="646331"/>
          </a:xfrm>
          <a:prstGeom prst="rect">
            <a:avLst/>
          </a:prstGeom>
          <a:noFill/>
        </p:spPr>
        <p:txBody>
          <a:bodyPr wrap="square" rtlCol="0">
            <a:spAutoFit/>
          </a:bodyPr>
          <a:lstStyle/>
          <a:p>
            <a:r>
              <a:rPr lang="it-IT" dirty="0"/>
              <a:t>   MACCHINA FERMA, </a:t>
            </a:r>
          </a:p>
          <a:p>
            <a:r>
              <a:rPr lang="it-IT" dirty="0"/>
              <a:t>   TORTORA FA IL NIDO!</a:t>
            </a:r>
          </a:p>
        </p:txBody>
      </p:sp>
      <p:sp>
        <p:nvSpPr>
          <p:cNvPr id="17" name="CasellaDiTesto 16">
            <a:extLst>
              <a:ext uri="{FF2B5EF4-FFF2-40B4-BE49-F238E27FC236}">
                <a16:creationId xmlns:a16="http://schemas.microsoft.com/office/drawing/2014/main" id="{EF4A8965-71AC-4DAA-8E13-24CF5A88E4A3}"/>
              </a:ext>
            </a:extLst>
          </p:cNvPr>
          <p:cNvSpPr txBox="1"/>
          <p:nvPr/>
        </p:nvSpPr>
        <p:spPr>
          <a:xfrm>
            <a:off x="6688903" y="5899630"/>
            <a:ext cx="3187281" cy="646331"/>
          </a:xfrm>
          <a:prstGeom prst="rect">
            <a:avLst/>
          </a:prstGeom>
          <a:noFill/>
        </p:spPr>
        <p:txBody>
          <a:bodyPr wrap="square" rtlCol="0">
            <a:spAutoFit/>
          </a:bodyPr>
          <a:lstStyle/>
          <a:p>
            <a:r>
              <a:rPr lang="it-IT" dirty="0"/>
              <a:t>ATTENZIONE: UOVA DI ANATRA! </a:t>
            </a:r>
          </a:p>
          <a:p>
            <a:r>
              <a:rPr lang="it-IT" dirty="0"/>
              <a:t>                  VENEZIA</a:t>
            </a:r>
          </a:p>
        </p:txBody>
      </p:sp>
      <p:sp>
        <p:nvSpPr>
          <p:cNvPr id="18" name="CasellaDiTesto 17">
            <a:extLst>
              <a:ext uri="{FF2B5EF4-FFF2-40B4-BE49-F238E27FC236}">
                <a16:creationId xmlns:a16="http://schemas.microsoft.com/office/drawing/2014/main" id="{9CB2D3EE-93E7-4626-9A4A-F6C28B4C0D2D}"/>
              </a:ext>
            </a:extLst>
          </p:cNvPr>
          <p:cNvSpPr txBox="1"/>
          <p:nvPr/>
        </p:nvSpPr>
        <p:spPr>
          <a:xfrm>
            <a:off x="10078278" y="5899630"/>
            <a:ext cx="1267417" cy="671720"/>
          </a:xfrm>
          <a:prstGeom prst="rect">
            <a:avLst/>
          </a:prstGeom>
          <a:noFill/>
        </p:spPr>
        <p:txBody>
          <a:bodyPr wrap="square" rtlCol="0">
            <a:spAutoFit/>
          </a:bodyPr>
          <a:lstStyle/>
          <a:p>
            <a:r>
              <a:rPr lang="it-IT" dirty="0"/>
              <a:t> UN TASSO </a:t>
            </a:r>
          </a:p>
          <a:p>
            <a:r>
              <a:rPr lang="it-IT" dirty="0"/>
              <a:t>  FIRENZE </a:t>
            </a:r>
          </a:p>
        </p:txBody>
      </p:sp>
      <p:sp>
        <p:nvSpPr>
          <p:cNvPr id="19" name="CasellaDiTesto 18">
            <a:extLst>
              <a:ext uri="{FF2B5EF4-FFF2-40B4-BE49-F238E27FC236}">
                <a16:creationId xmlns:a16="http://schemas.microsoft.com/office/drawing/2014/main" id="{8375CDC2-4070-43F4-A1CC-DE21021D62CB}"/>
              </a:ext>
            </a:extLst>
          </p:cNvPr>
          <p:cNvSpPr txBox="1"/>
          <p:nvPr/>
        </p:nvSpPr>
        <p:spPr>
          <a:xfrm>
            <a:off x="7779026" y="3346174"/>
            <a:ext cx="2657637" cy="369332"/>
          </a:xfrm>
          <a:prstGeom prst="rect">
            <a:avLst/>
          </a:prstGeom>
          <a:noFill/>
        </p:spPr>
        <p:txBody>
          <a:bodyPr wrap="square" rtlCol="0">
            <a:spAutoFit/>
          </a:bodyPr>
          <a:lstStyle/>
          <a:p>
            <a:r>
              <a:rPr lang="it-IT" dirty="0"/>
              <a:t>GERMANI REALI A ROMA</a:t>
            </a:r>
          </a:p>
        </p:txBody>
      </p:sp>
    </p:spTree>
    <p:extLst>
      <p:ext uri="{BB962C8B-B14F-4D97-AF65-F5344CB8AC3E}">
        <p14:creationId xmlns:p14="http://schemas.microsoft.com/office/powerpoint/2010/main" val="12929757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1440</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Comic Sans MS</vt:lpstr>
      <vt:lpstr>Tema di Office</vt:lpstr>
      <vt:lpstr>Presentazione standard di PowerPoint</vt:lpstr>
      <vt:lpstr>Presentazione standard di PowerPoint</vt:lpstr>
      <vt:lpstr>Presentazione standard di PowerPoint</vt:lpstr>
      <vt:lpstr>Un battito d’ali di farfalla della giungla amazzonica può provocare un uragano sull’Europa  (Edward Lorenz, matematico e meteorologo americano) </vt:lpstr>
      <vt:lpstr>Tanti alberi non fanno una foresta</vt:lpstr>
      <vt:lpstr>   Spillover &amp; Bushmeat </vt:lpstr>
      <vt:lpstr>COVID 19</vt:lpstr>
      <vt:lpstr>COVID 19</vt:lpstr>
      <vt:lpstr>LA NATURA SI PRENDE LA RIVINCITA in ITALIA</vt:lpstr>
      <vt:lpstr>LA NATURA SI PRENDE LA RIVINCITA nel MONDO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giampaolo celani</dc:creator>
  <cp:lastModifiedBy>giampaolo celani</cp:lastModifiedBy>
  <cp:revision>25</cp:revision>
  <dcterms:created xsi:type="dcterms:W3CDTF">2020-03-29T21:08:22Z</dcterms:created>
  <dcterms:modified xsi:type="dcterms:W3CDTF">2020-04-13T18:31:11Z</dcterms:modified>
</cp:coreProperties>
</file>